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8" r:id="rId2"/>
    <p:sldId id="286" r:id="rId3"/>
    <p:sldId id="259" r:id="rId4"/>
    <p:sldId id="318" r:id="rId5"/>
    <p:sldId id="288" r:id="rId6"/>
    <p:sldId id="297" r:id="rId7"/>
    <p:sldId id="299" r:id="rId8"/>
    <p:sldId id="303" r:id="rId9"/>
    <p:sldId id="320" r:id="rId10"/>
    <p:sldId id="321" r:id="rId11"/>
    <p:sldId id="311" r:id="rId12"/>
    <p:sldId id="309" r:id="rId13"/>
    <p:sldId id="310" r:id="rId14"/>
    <p:sldId id="307" r:id="rId15"/>
    <p:sldId id="319" r:id="rId16"/>
    <p:sldId id="31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E2FF"/>
    <a:srgbClr val="57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8" autoAdjust="0"/>
  </p:normalViewPr>
  <p:slideViewPr>
    <p:cSldViewPr snapToGrid="0" snapToObjects="1">
      <p:cViewPr varScale="1">
        <p:scale>
          <a:sx n="75" d="100"/>
          <a:sy n="75" d="100"/>
        </p:scale>
        <p:origin x="-141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624E7-03E0-C340-9B6C-3B9C7BD1FFA1}" type="datetimeFigureOut">
              <a:rPr lang="en-US" smtClean="0"/>
              <a:t>4/19/15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B4E46-2EC3-C240-8015-5B8D905C7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5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CFA6A-5B6A-4459-B843-9FCEBF268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70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CFA6A-5B6A-4459-B843-9FCEBF268F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7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4/19/15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3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7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9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3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4/19/15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0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1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4/19/15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6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4/19/15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8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4/19/15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2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5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4/19/15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9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986D-6BE9-4264-908F-02DB36FD8D6C}" type="datetime1">
              <a:rPr lang="en-US" smtClean="0"/>
              <a:t>4/19/15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6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mhlc7peGlG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9382" y="457200"/>
            <a:ext cx="864235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60558" y="282343"/>
            <a:ext cx="7263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EDSE </a:t>
            </a:r>
            <a:r>
              <a:rPr lang="en-US" sz="2800" dirty="0" smtClean="0"/>
              <a:t>2700E</a:t>
            </a:r>
          </a:p>
          <a:p>
            <a:pPr algn="r"/>
            <a:r>
              <a:rPr lang="en-US" sz="2800" i="1" dirty="0"/>
              <a:t>Middle and Secondary School Mathematics: Teaching Developmentally</a:t>
            </a:r>
            <a:r>
              <a:rPr lang="en-US" sz="2800" dirty="0"/>
              <a:t> </a:t>
            </a:r>
          </a:p>
          <a:p>
            <a:pPr algn="r"/>
            <a:r>
              <a:rPr lang="en-US" sz="2800" dirty="0" smtClean="0"/>
              <a:t>Dr. Shana </a:t>
            </a:r>
            <a:r>
              <a:rPr lang="en-US" sz="2800" dirty="0"/>
              <a:t>Elizabeth Henry</a:t>
            </a:r>
          </a:p>
          <a:p>
            <a:pPr algn="r"/>
            <a:r>
              <a:rPr lang="en-US" sz="2800" dirty="0" smtClean="0"/>
              <a:t>23</a:t>
            </a:r>
            <a:r>
              <a:rPr lang="en-US" sz="2800" baseline="30000" dirty="0"/>
              <a:t>r</a:t>
            </a:r>
            <a:r>
              <a:rPr lang="en-US" sz="2800" baseline="30000" dirty="0" smtClean="0"/>
              <a:t>d</a:t>
            </a:r>
            <a:r>
              <a:rPr lang="en-US" sz="2800" dirty="0" smtClean="0"/>
              <a:t> of April 2015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195" t="6667" r="6790" b="35309"/>
          <a:stretch/>
        </p:blipFill>
        <p:spPr>
          <a:xfrm>
            <a:off x="1117598" y="2667000"/>
            <a:ext cx="7128935" cy="39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3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‘diverse’ games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89100"/>
            <a:ext cx="83820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74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84" y="297655"/>
            <a:ext cx="8320290" cy="62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3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Hybrid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007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Timeframe:  30 minutes per task</a:t>
            </a:r>
          </a:p>
          <a:p>
            <a:pPr marL="0" indent="0">
              <a:buNone/>
            </a:pPr>
            <a:r>
              <a:rPr lang="en-US" dirty="0" smtClean="0"/>
              <a:t>Task:  Create online a portfolio of mathematical tasks that use </a:t>
            </a:r>
            <a:r>
              <a:rPr lang="en-US" dirty="0" err="1" smtClean="0"/>
              <a:t>manipulatives</a:t>
            </a:r>
            <a:r>
              <a:rPr lang="en-US" dirty="0" smtClean="0"/>
              <a:t> to engage students in their mathematical development.   </a:t>
            </a:r>
          </a:p>
          <a:p>
            <a:pPr marL="0" indent="0">
              <a:buNone/>
            </a:pPr>
            <a:r>
              <a:rPr lang="en-US" dirty="0" smtClean="0"/>
              <a:t>Deadline:  Post the link to your online portfolio by the beginning of class, May 15</a:t>
            </a:r>
            <a:r>
              <a:rPr lang="en-US" baseline="30000" dirty="0" smtClean="0"/>
              <a:t>th</a:t>
            </a:r>
            <a:r>
              <a:rPr lang="en-US" dirty="0" smtClean="0"/>
              <a:t>, 2015.  </a:t>
            </a:r>
          </a:p>
          <a:p>
            <a:pPr marL="0" indent="0">
              <a:buNone/>
            </a:pPr>
            <a:r>
              <a:rPr lang="en-US" dirty="0" smtClean="0"/>
              <a:t>Gallery Walk:  May 15</a:t>
            </a:r>
            <a:r>
              <a:rPr lang="en-US" baseline="30000" dirty="0" smtClean="0"/>
              <a:t>th</a:t>
            </a:r>
            <a:r>
              <a:rPr lang="en-US" dirty="0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5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3D69B"/>
          </a:solidFill>
        </p:spPr>
        <p:txBody>
          <a:bodyPr/>
          <a:lstStyle/>
          <a:p>
            <a:r>
              <a:rPr lang="en-US" dirty="0" smtClean="0"/>
              <a:t>Minimum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190" y="1933340"/>
            <a:ext cx="8229600" cy="462535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4000" dirty="0" smtClean="0"/>
              <a:t>Image of manipulative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4000" dirty="0" smtClean="0"/>
              <a:t>Mathematical task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4000" dirty="0" smtClean="0"/>
              <a:t>Appropriate grade range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4000" dirty="0" smtClean="0"/>
              <a:t>Topic(s) that the task develops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4000" dirty="0" smtClean="0"/>
              <a:t>Solution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4000" dirty="0" smtClean="0"/>
              <a:t>Cite your source(s)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188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Review Info for next week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646" y="3005023"/>
            <a:ext cx="6678364" cy="3225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104" y="1039910"/>
            <a:ext cx="4227177" cy="160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8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Review Info for next week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10" y="853157"/>
            <a:ext cx="5867925" cy="6004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943" t="10237" r="9000" b="20778"/>
          <a:stretch/>
        </p:blipFill>
        <p:spPr>
          <a:xfrm>
            <a:off x="4619896" y="1028301"/>
            <a:ext cx="4066904" cy="15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006" y="80014"/>
            <a:ext cx="6517510" cy="651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4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179607"/>
              </p:ext>
            </p:extLst>
          </p:nvPr>
        </p:nvGraphicFramePr>
        <p:xfrm>
          <a:off x="-5728" y="2667000"/>
          <a:ext cx="9149728" cy="3422142"/>
        </p:xfrm>
        <a:graphic>
          <a:graphicData uri="http://schemas.openxmlformats.org/drawingml/2006/table">
            <a:tbl>
              <a:tblPr firstRow="1" firstCol="1" bandRow="1"/>
              <a:tblGrid>
                <a:gridCol w="516037"/>
                <a:gridCol w="4664178"/>
                <a:gridCol w="1587806"/>
                <a:gridCol w="2381707"/>
              </a:tblGrid>
              <a:tr h="448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Activity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Minutes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Time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0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Times"/>
                          <a:ea typeface="Calibri"/>
                          <a:cs typeface="Arial"/>
                        </a:rPr>
                        <a:t>Reflection</a:t>
                      </a:r>
                      <a:r>
                        <a:rPr lang="en-US" sz="2800" baseline="0" dirty="0" smtClean="0">
                          <a:effectLst/>
                          <a:latin typeface="Times"/>
                          <a:ea typeface="Calibri"/>
                          <a:cs typeface="Arial"/>
                        </a:rPr>
                        <a:t> of Last Class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7:30 – 7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:35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Articles, Discussion</a:t>
                      </a:r>
                      <a:r>
                        <a:rPr lang="en-US" sz="2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Questions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25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:35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– 8</a:t>
                      </a: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:00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Warm UP: Dice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30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8:00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8:30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Stick or</a:t>
                      </a:r>
                      <a:r>
                        <a:rPr lang="en-US" sz="28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Switch</a:t>
                      </a:r>
                      <a:endParaRPr lang="en-US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 min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8:30 – 9:00</a:t>
                      </a:r>
                      <a:endParaRPr lang="en-US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Diverse Games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:00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– 9</a:t>
                      </a: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:10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Review Info for next week</a:t>
                      </a:r>
                      <a:endParaRPr lang="en-US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10 min</a:t>
                      </a:r>
                      <a:endParaRPr lang="en-US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9:10 – 9:20</a:t>
                      </a:r>
                      <a:endParaRPr lang="en-US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49382" y="457200"/>
            <a:ext cx="864235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60558" y="282343"/>
            <a:ext cx="7263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EDSE </a:t>
            </a:r>
            <a:r>
              <a:rPr lang="en-US" sz="2800" dirty="0" smtClean="0"/>
              <a:t>2700E</a:t>
            </a:r>
          </a:p>
          <a:p>
            <a:pPr algn="r"/>
            <a:r>
              <a:rPr lang="en-US" sz="2800" i="1" dirty="0"/>
              <a:t>Middle and Secondary School Mathematics: Teaching Developmentally</a:t>
            </a:r>
            <a:r>
              <a:rPr lang="en-US" sz="2800" dirty="0"/>
              <a:t> </a:t>
            </a:r>
          </a:p>
          <a:p>
            <a:pPr algn="r"/>
            <a:r>
              <a:rPr lang="en-US" sz="2800" dirty="0" smtClean="0"/>
              <a:t>Dr. Shana </a:t>
            </a:r>
            <a:r>
              <a:rPr lang="en-US" sz="2800" dirty="0"/>
              <a:t>Elizabeth Henry</a:t>
            </a:r>
          </a:p>
          <a:p>
            <a:pPr algn="r"/>
            <a:r>
              <a:rPr lang="en-US" sz="2800" dirty="0" smtClean="0"/>
              <a:t>23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</a:t>
            </a:r>
            <a:r>
              <a:rPr lang="en-US" sz="2800" dirty="0"/>
              <a:t>of </a:t>
            </a:r>
            <a:r>
              <a:rPr lang="en-US" sz="2800" dirty="0" smtClean="0"/>
              <a:t>April 2015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3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ctrTitle" idx="4294967295"/>
          </p:nvPr>
        </p:nvSpPr>
        <p:spPr>
          <a:xfrm>
            <a:off x="278115" y="406130"/>
            <a:ext cx="8642350" cy="12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Last Week’s Topic: </a:t>
            </a:r>
            <a:r>
              <a:rPr lang="en-US" sz="2400" dirty="0" smtClean="0"/>
              <a:t> Data Analysis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Apr. 16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7790" r="17702"/>
          <a:stretch/>
        </p:blipFill>
        <p:spPr>
          <a:xfrm>
            <a:off x="3369733" y="1836545"/>
            <a:ext cx="3302000" cy="433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8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170672">
            <a:off x="572573" y="2785855"/>
            <a:ext cx="8117400" cy="1446550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spAutoFit/>
          </a:bodyPr>
          <a:lstStyle/>
          <a:p>
            <a:r>
              <a:rPr lang="en-US" sz="4400" dirty="0"/>
              <a:t> </a:t>
            </a:r>
            <a:r>
              <a:rPr lang="en-US" sz="4400" dirty="0" smtClean="0">
                <a:latin typeface="Chalkduster"/>
                <a:cs typeface="Chalkduster"/>
              </a:rPr>
              <a:t>Week 10: </a:t>
            </a:r>
            <a:r>
              <a:rPr lang="en-US" sz="4400" dirty="0" smtClean="0"/>
              <a:t> </a:t>
            </a:r>
            <a:r>
              <a:rPr lang="en-US" sz="4400" dirty="0"/>
              <a:t> Exploring Concepts of Probability</a:t>
            </a:r>
          </a:p>
        </p:txBody>
      </p:sp>
    </p:spTree>
    <p:extLst>
      <p:ext uri="{BB962C8B-B14F-4D97-AF65-F5344CB8AC3E}">
        <p14:creationId xmlns:p14="http://schemas.microsoft.com/office/powerpoint/2010/main" val="268567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843" y="-22134"/>
            <a:ext cx="8652814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  <a:latin typeface="Times"/>
                <a:ea typeface="Times New Roman"/>
              </a:rPr>
              <a:t>R&amp;</a:t>
            </a:r>
            <a:r>
              <a:rPr lang="en-US" sz="4000" b="1" dirty="0" smtClean="0">
                <a:solidFill>
                  <a:srgbClr val="FF0000"/>
                </a:solidFill>
                <a:latin typeface="Times"/>
                <a:ea typeface="Times New Roman"/>
              </a:rPr>
              <a:t>R</a:t>
            </a:r>
            <a:r>
              <a:rPr lang="en-US" sz="4000" dirty="0" smtClean="0">
                <a:latin typeface="Times"/>
                <a:ea typeface="Times New Roman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203" y="4919170"/>
            <a:ext cx="2958956" cy="16735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843" y="1225948"/>
            <a:ext cx="865281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Van </a:t>
            </a:r>
            <a:r>
              <a:rPr lang="en-US" sz="4000" dirty="0"/>
              <a:t>de </a:t>
            </a:r>
            <a:r>
              <a:rPr lang="en-US" sz="4000" dirty="0" err="1"/>
              <a:t>Walle</a:t>
            </a:r>
            <a:r>
              <a:rPr lang="en-US" sz="4000" dirty="0"/>
              <a:t>, John, Karp, Karen; &amp; Bay-Williams, Jennifer. (2012)</a:t>
            </a:r>
            <a:r>
              <a:rPr lang="en-US" sz="4000" dirty="0" smtClean="0"/>
              <a:t>.  Chapter </a:t>
            </a:r>
            <a:r>
              <a:rPr lang="en-US" sz="4000" dirty="0"/>
              <a:t>22.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Arial"/>
                <a:cs typeface="Arial"/>
              </a:rPr>
              <a:t>481</a:t>
            </a:r>
            <a:endParaRPr lang="en-US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82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398614"/>
            <a:ext cx="4381500" cy="18542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99189" y="2420762"/>
            <a:ext cx="4345523" cy="4047833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How will you teach/explain the different usage of the word ‘or’? </a:t>
            </a:r>
          </a:p>
          <a:p>
            <a:r>
              <a:rPr lang="en-US" sz="3600" dirty="0" smtClean="0"/>
              <a:t>p. 465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697112" y="2420762"/>
            <a:ext cx="4446888" cy="4047833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What are common misconceptions in probability?</a:t>
            </a:r>
          </a:p>
          <a:p>
            <a:pPr algn="ctr"/>
            <a:endParaRPr lang="en-US" sz="4000" dirty="0"/>
          </a:p>
          <a:p>
            <a:pPr algn="ctr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6384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167" y="2510571"/>
            <a:ext cx="5403567" cy="34726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0571" y="217979"/>
            <a:ext cx="7957371" cy="144655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dirty="0"/>
              <a:t> </a:t>
            </a:r>
            <a:r>
              <a:rPr lang="en-US" sz="4400" dirty="0">
                <a:latin typeface="Chalkduster"/>
                <a:cs typeface="Chalkduster"/>
              </a:rPr>
              <a:t>Week </a:t>
            </a:r>
            <a:r>
              <a:rPr lang="en-US" sz="4400" dirty="0" smtClean="0">
                <a:latin typeface="Chalkduster"/>
                <a:cs typeface="Chalkduster"/>
              </a:rPr>
              <a:t>10: </a:t>
            </a:r>
            <a:r>
              <a:rPr lang="en-US" sz="4400" dirty="0" smtClean="0"/>
              <a:t> Exploring Concepts </a:t>
            </a:r>
          </a:p>
          <a:p>
            <a:r>
              <a:rPr lang="en-US" sz="4400" dirty="0"/>
              <a:t>	</a:t>
            </a:r>
            <a:r>
              <a:rPr lang="en-US" sz="4400" dirty="0" smtClean="0"/>
              <a:t>			of Probabilities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3489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Warm Up</a:t>
            </a:r>
            <a:endParaRPr lang="es-C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390" t="16753" b="16782"/>
          <a:stretch/>
        </p:blipFill>
        <p:spPr>
          <a:xfrm>
            <a:off x="1852172" y="1887603"/>
            <a:ext cx="5863069" cy="333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1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latin typeface="Comic Sans MS" charset="0"/>
              </a:rPr>
              <a:t>Monty</a:t>
            </a:r>
            <a:r>
              <a:rPr lang="ja-JP" altLang="en-US">
                <a:latin typeface="Comic Sans MS" charset="0"/>
              </a:rPr>
              <a:t>’</a:t>
            </a:r>
            <a:r>
              <a:rPr lang="en-US">
                <a:latin typeface="Comic Sans MS" charset="0"/>
              </a:rPr>
              <a:t>s Hall Problem!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828800"/>
            <a:ext cx="5562600" cy="762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dirty="0">
                <a:latin typeface="Comic Sans MS" charset="0"/>
              </a:rPr>
              <a:t>What is behind the </a:t>
            </a:r>
            <a:r>
              <a:rPr lang="en-US" dirty="0">
                <a:latin typeface="Comic Sans MS" charset="0"/>
                <a:hlinkClick r:id="rId2"/>
              </a:rPr>
              <a:t>door</a:t>
            </a:r>
            <a:r>
              <a:rPr lang="en-US" dirty="0">
                <a:latin typeface="Comic Sans MS" charset="0"/>
              </a:rPr>
              <a:t>? </a:t>
            </a:r>
            <a:r>
              <a:rPr lang="en-US" dirty="0">
                <a:latin typeface="Comic Sans MS" charset="0"/>
                <a:sym typeface="Wingdings" charset="0"/>
              </a:rPr>
              <a:t></a:t>
            </a:r>
          </a:p>
          <a:p>
            <a:pPr marL="0" indent="0" eaLnBrk="1" hangingPunct="1">
              <a:buFontTx/>
              <a:buNone/>
            </a:pPr>
            <a:endParaRPr lang="en-US" dirty="0">
              <a:latin typeface="Comic Sans MS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8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4608</TotalTime>
  <Words>306</Words>
  <Application>Microsoft Macintosh PowerPoint</Application>
  <PresentationFormat>On-screen Show (4:3)</PresentationFormat>
  <Paragraphs>68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Last Week’s Topic:  Data Analysis Apr. 16th, 2015</vt:lpstr>
      <vt:lpstr>PowerPoint Presentation</vt:lpstr>
      <vt:lpstr>PowerPoint Presentation</vt:lpstr>
      <vt:lpstr>PowerPoint Presentation</vt:lpstr>
      <vt:lpstr>PowerPoint Presentation</vt:lpstr>
      <vt:lpstr>Warm Up</vt:lpstr>
      <vt:lpstr>Monty’s Hall Problem!</vt:lpstr>
      <vt:lpstr>‘diverse’ games</vt:lpstr>
      <vt:lpstr>PowerPoint Presentation</vt:lpstr>
      <vt:lpstr>Hybrid Course</vt:lpstr>
      <vt:lpstr>Minimum Requirements</vt:lpstr>
      <vt:lpstr>Review Info for next week  </vt:lpstr>
      <vt:lpstr>Review Info for next week  </vt:lpstr>
      <vt:lpstr>PowerPoint Presentation</vt:lpstr>
    </vt:vector>
  </TitlesOfParts>
  <Company>NYC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108</cp:revision>
  <dcterms:created xsi:type="dcterms:W3CDTF">2014-07-24T13:59:12Z</dcterms:created>
  <dcterms:modified xsi:type="dcterms:W3CDTF">2015-04-20T03:42:06Z</dcterms:modified>
</cp:coreProperties>
</file>