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0"/>
  </p:notesMasterIdLst>
  <p:sldIdLst>
    <p:sldId id="258" r:id="rId2"/>
    <p:sldId id="286" r:id="rId3"/>
    <p:sldId id="259" r:id="rId4"/>
    <p:sldId id="318" r:id="rId5"/>
    <p:sldId id="288" r:id="rId6"/>
    <p:sldId id="297" r:id="rId7"/>
    <p:sldId id="322" r:id="rId8"/>
    <p:sldId id="299" r:id="rId9"/>
    <p:sldId id="303" r:id="rId10"/>
    <p:sldId id="321" r:id="rId11"/>
    <p:sldId id="304" r:id="rId12"/>
    <p:sldId id="323" r:id="rId13"/>
    <p:sldId id="311" r:id="rId14"/>
    <p:sldId id="309" r:id="rId15"/>
    <p:sldId id="310" r:id="rId16"/>
    <p:sldId id="307" r:id="rId17"/>
    <p:sldId id="319" r:id="rId18"/>
    <p:sldId id="31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E2FF"/>
    <a:srgbClr val="57B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7" autoAdjust="0"/>
    <p:restoredTop sz="94678" autoAdjust="0"/>
  </p:normalViewPr>
  <p:slideViewPr>
    <p:cSldViewPr snapToGrid="0" snapToObjects="1">
      <p:cViewPr varScale="1">
        <p:scale>
          <a:sx n="51" d="100"/>
          <a:sy n="51" d="100"/>
        </p:scale>
        <p:origin x="-1104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8624E7-03E0-C340-9B6C-3B9C7BD1FFA1}" type="datetimeFigureOut">
              <a:rPr lang="en-US" smtClean="0"/>
              <a:t>3/8/15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9B4E46-2EC3-C240-8015-5B8D905C7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054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7CFA6A-5B6A-4459-B843-9FCEBF268FA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1704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7CFA6A-5B6A-4459-B843-9FCEBF268FA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170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t>3/8/15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339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51B39-B140-43FE-96DB-472A2B59CE7C}" type="datetime1">
              <a:rPr lang="en-US" smtClean="0"/>
              <a:t>3/8/15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471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00BB2-27C5-458B-ABCE-839C88CF47CE}" type="datetime1">
              <a:rPr lang="en-US" smtClean="0"/>
              <a:t>3/8/15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892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3/8/15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338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EA93-55E7-4DA9-90C2-089A26EEFEC4}" type="datetime1">
              <a:rPr lang="en-US" smtClean="0"/>
              <a:t>3/8/15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206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F3C7-6809-4F39-BD67-A75817BDDE0A}" type="datetime1">
              <a:rPr lang="en-US" smtClean="0"/>
              <a:t>3/8/15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713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EB24-CE78-465C-A726-91D0868FA48F}" type="datetime1">
              <a:rPr lang="en-US" smtClean="0"/>
              <a:t>3/8/15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468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AADF0-1749-4E8B-9691-B44A5F8C0895}" type="datetime1">
              <a:rPr lang="en-US" smtClean="0"/>
              <a:t>3/8/15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287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28A-A867-4937-BBE5-207DB6F9C51A}" type="datetime1">
              <a:rPr lang="en-US" smtClean="0"/>
              <a:t>3/8/15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725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BB94-68E6-4675-A946-F1C5994EDBD7}" type="datetime1">
              <a:rPr lang="en-US" smtClean="0"/>
              <a:t>3/8/15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958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8377-21E3-4835-B75D-4E2847E2750F}" type="datetime1">
              <a:rPr lang="en-US" smtClean="0"/>
              <a:t>3/8/15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992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C4986D-6BE9-4264-908F-02DB36FD8D6C}" type="datetime1">
              <a:rPr lang="en-US" smtClean="0"/>
              <a:t>3/8/15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262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s://www.youtube.com/watch?v=oORCAz-V_Bg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49382" y="457200"/>
            <a:ext cx="8642350" cy="2209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460558" y="282343"/>
            <a:ext cx="72636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/>
              <a:t>EDSE </a:t>
            </a:r>
            <a:r>
              <a:rPr lang="en-US" sz="2800" dirty="0" smtClean="0"/>
              <a:t>2700E</a:t>
            </a:r>
          </a:p>
          <a:p>
            <a:pPr algn="r"/>
            <a:r>
              <a:rPr lang="en-US" sz="2800" i="1" dirty="0"/>
              <a:t>Middle and Secondary School Mathematics: Teaching Developmentally</a:t>
            </a:r>
            <a:r>
              <a:rPr lang="en-US" sz="2800" dirty="0"/>
              <a:t> </a:t>
            </a:r>
          </a:p>
          <a:p>
            <a:pPr algn="r"/>
            <a:r>
              <a:rPr lang="en-US" sz="2800" dirty="0" smtClean="0"/>
              <a:t>Dr. Shana </a:t>
            </a:r>
            <a:r>
              <a:rPr lang="en-US" sz="2800" dirty="0"/>
              <a:t>Elizabeth Henry</a:t>
            </a:r>
          </a:p>
          <a:p>
            <a:pPr algn="r"/>
            <a:r>
              <a:rPr lang="en-US" sz="2800" dirty="0" smtClean="0"/>
              <a:t>12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of March 2015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5867" y="2467766"/>
            <a:ext cx="5438400" cy="407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535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0347916">
            <a:off x="457200" y="2036242"/>
            <a:ext cx="8229600" cy="1143000"/>
          </a:xfrm>
          <a:solidFill>
            <a:srgbClr val="CCFFCC"/>
          </a:solidFill>
        </p:spPr>
        <p:txBody>
          <a:bodyPr/>
          <a:lstStyle/>
          <a:p>
            <a:r>
              <a:rPr lang="en-US" dirty="0" smtClean="0"/>
              <a:t>MY Personal Time Line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99189" y="1513022"/>
            <a:ext cx="89448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231516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123728" y="260648"/>
            <a:ext cx="45599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Class project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7012" y="1798408"/>
            <a:ext cx="2275134" cy="18376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51093"/>
          <a:stretch/>
        </p:blipFill>
        <p:spPr>
          <a:xfrm>
            <a:off x="0" y="3636016"/>
            <a:ext cx="9066828" cy="2191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112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CFFCC"/>
          </a:solidFill>
        </p:spPr>
        <p:txBody>
          <a:bodyPr/>
          <a:lstStyle/>
          <a:p>
            <a:r>
              <a:rPr lang="en-US" dirty="0"/>
              <a:t>Planning for Final </a:t>
            </a:r>
            <a:r>
              <a:rPr lang="en-US" dirty="0" smtClean="0"/>
              <a:t>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26622"/>
          </a:xfrm>
        </p:spPr>
        <p:txBody>
          <a:bodyPr>
            <a:noAutofit/>
          </a:bodyPr>
          <a:lstStyle/>
          <a:p>
            <a:r>
              <a:rPr lang="en-US" sz="4400" dirty="0" smtClean="0"/>
              <a:t>Bring </a:t>
            </a:r>
            <a:r>
              <a:rPr lang="en-US" sz="4400" dirty="0"/>
              <a:t>five copies of a written description of </a:t>
            </a:r>
            <a:r>
              <a:rPr lang="en-US" sz="4400" dirty="0" smtClean="0"/>
              <a:t>your chosen </a:t>
            </a:r>
            <a:r>
              <a:rPr lang="en-US" sz="4400" dirty="0"/>
              <a:t>concept and the task or activity you intend to use in order to </a:t>
            </a:r>
            <a:r>
              <a:rPr lang="en-US" sz="4400" dirty="0" smtClean="0"/>
              <a:t>receive feedback </a:t>
            </a:r>
            <a:r>
              <a:rPr lang="en-US" sz="4400" dirty="0"/>
              <a:t>from the instructor and from your peers.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555989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884" y="297655"/>
            <a:ext cx="8320290" cy="6240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9301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Hybrid Course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0071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Timeframe:  30 minutes per task</a:t>
            </a:r>
          </a:p>
          <a:p>
            <a:pPr marL="0" indent="0">
              <a:buNone/>
            </a:pPr>
            <a:r>
              <a:rPr lang="en-US" dirty="0" smtClean="0"/>
              <a:t>Task:  Create online a portfolio of mathematical tasks that use </a:t>
            </a:r>
            <a:r>
              <a:rPr lang="en-US" dirty="0" err="1" smtClean="0"/>
              <a:t>manipulatives</a:t>
            </a:r>
            <a:r>
              <a:rPr lang="en-US" dirty="0" smtClean="0"/>
              <a:t> to engage students in their mathematical development.   </a:t>
            </a:r>
          </a:p>
          <a:p>
            <a:pPr marL="0" indent="0">
              <a:buNone/>
            </a:pPr>
            <a:r>
              <a:rPr lang="en-US" dirty="0" smtClean="0"/>
              <a:t>Deadline:  Post the link to your online portfolio by the beginning of class, May 15</a:t>
            </a:r>
            <a:r>
              <a:rPr lang="en-US" baseline="30000" dirty="0" smtClean="0"/>
              <a:t>th</a:t>
            </a:r>
            <a:r>
              <a:rPr lang="en-US" dirty="0" smtClean="0"/>
              <a:t>, 2015.  </a:t>
            </a:r>
          </a:p>
          <a:p>
            <a:pPr marL="0" indent="0">
              <a:buNone/>
            </a:pPr>
            <a:r>
              <a:rPr lang="en-US" dirty="0" smtClean="0"/>
              <a:t>Gallery Walk:  May 15</a:t>
            </a:r>
            <a:r>
              <a:rPr lang="en-US" baseline="30000" dirty="0" smtClean="0"/>
              <a:t>th</a:t>
            </a:r>
            <a:r>
              <a:rPr lang="en-US" dirty="0" smtClean="0"/>
              <a:t>,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859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3D69B"/>
          </a:solidFill>
        </p:spPr>
        <p:txBody>
          <a:bodyPr/>
          <a:lstStyle/>
          <a:p>
            <a:r>
              <a:rPr lang="en-US" dirty="0" smtClean="0"/>
              <a:t>Minimum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6190" y="1933340"/>
            <a:ext cx="8229600" cy="4625354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lphaLcParenR"/>
            </a:pPr>
            <a:r>
              <a:rPr lang="en-US" sz="4000" dirty="0" smtClean="0"/>
              <a:t>Image of manipulative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4000" dirty="0" smtClean="0"/>
              <a:t>Mathematical task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4000" dirty="0" smtClean="0"/>
              <a:t>Appropriate grade range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4000" dirty="0" smtClean="0"/>
              <a:t>Topic(s) that the task develops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4000" dirty="0" smtClean="0"/>
              <a:t>Solution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4000" dirty="0" smtClean="0"/>
              <a:t>Cite your source(s)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311884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Review Info for next week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7646" y="3005023"/>
            <a:ext cx="6678364" cy="32254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2104" y="1039910"/>
            <a:ext cx="4227177" cy="1607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885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Review Info for next week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10" y="853157"/>
            <a:ext cx="5867925" cy="60048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0943" t="10237" r="9000" b="20778"/>
          <a:stretch/>
        </p:blipFill>
        <p:spPr>
          <a:xfrm>
            <a:off x="4619896" y="1028301"/>
            <a:ext cx="4066904" cy="1533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0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1006" y="80014"/>
            <a:ext cx="6517510" cy="6517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7432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4918102"/>
              </p:ext>
            </p:extLst>
          </p:nvPr>
        </p:nvGraphicFramePr>
        <p:xfrm>
          <a:off x="-5728" y="2667000"/>
          <a:ext cx="9149728" cy="2421636"/>
        </p:xfrm>
        <a:graphic>
          <a:graphicData uri="http://schemas.openxmlformats.org/drawingml/2006/table">
            <a:tbl>
              <a:tblPr firstRow="1" firstCol="1" bandRow="1"/>
              <a:tblGrid>
                <a:gridCol w="516037"/>
                <a:gridCol w="4664178"/>
                <a:gridCol w="1587806"/>
                <a:gridCol w="2381707"/>
              </a:tblGrid>
              <a:tr h="4485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Activity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Minutes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Time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509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dirty="0" smtClean="0">
                          <a:effectLst/>
                          <a:latin typeface="Times"/>
                          <a:ea typeface="Calibri"/>
                          <a:cs typeface="Arial"/>
                        </a:rPr>
                        <a:t>Reflection</a:t>
                      </a:r>
                      <a:r>
                        <a:rPr lang="en-US" sz="2800" baseline="0" dirty="0" smtClean="0">
                          <a:effectLst/>
                          <a:latin typeface="Times"/>
                          <a:ea typeface="Calibri"/>
                          <a:cs typeface="Arial"/>
                        </a:rPr>
                        <a:t> of Last Class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10 </a:t>
                      </a:r>
                      <a:r>
                        <a:rPr lang="en-US" sz="28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min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7:30 – 7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:35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152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Articles, Discussion</a:t>
                      </a:r>
                      <a:r>
                        <a:rPr lang="en-US" sz="2800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Questions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25 </a:t>
                      </a:r>
                      <a:r>
                        <a:rPr lang="en-US" sz="28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min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7</a:t>
                      </a:r>
                      <a:r>
                        <a:rPr lang="en-US" sz="28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:35 </a:t>
                      </a:r>
                      <a:r>
                        <a:rPr lang="en-US" sz="28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– 8</a:t>
                      </a:r>
                      <a:r>
                        <a:rPr lang="en-US" sz="28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:00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152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0287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>
                          <a:effectLst/>
                          <a:latin typeface="Times"/>
                          <a:ea typeface="Calibri"/>
                          <a:cs typeface="Arial"/>
                        </a:rPr>
                        <a:t>Activity w/ Summary</a:t>
                      </a:r>
                      <a:endParaRPr lang="en-US" sz="2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60 </a:t>
                      </a:r>
                      <a:r>
                        <a:rPr lang="en-US" sz="28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min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8:00 </a:t>
                      </a:r>
                      <a:r>
                        <a:rPr lang="en-US" sz="28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– 9</a:t>
                      </a:r>
                      <a:r>
                        <a:rPr lang="en-US" sz="28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:00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152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Review Info for next week</a:t>
                      </a:r>
                      <a:endParaRPr lang="en-US" sz="2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20 </a:t>
                      </a:r>
                      <a:r>
                        <a:rPr lang="en-US" sz="28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min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8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9</a:t>
                      </a:r>
                      <a:r>
                        <a:rPr lang="en-US" sz="28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:00 </a:t>
                      </a:r>
                      <a:r>
                        <a:rPr lang="en-US" sz="28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– 9</a:t>
                      </a:r>
                      <a:r>
                        <a:rPr lang="en-US" sz="28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:20</a:t>
                      </a:r>
                      <a:endParaRPr lang="en-US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249382" y="457200"/>
            <a:ext cx="8642350" cy="2209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460558" y="282343"/>
            <a:ext cx="72636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/>
              <a:t>EDSE </a:t>
            </a:r>
            <a:r>
              <a:rPr lang="en-US" sz="2800" dirty="0" smtClean="0"/>
              <a:t>2700E</a:t>
            </a:r>
          </a:p>
          <a:p>
            <a:pPr algn="r"/>
            <a:r>
              <a:rPr lang="en-US" sz="2800" i="1" dirty="0"/>
              <a:t>Middle and Secondary School Mathematics: Teaching Developmentally</a:t>
            </a:r>
            <a:r>
              <a:rPr lang="en-US" sz="2800" dirty="0"/>
              <a:t> </a:t>
            </a:r>
          </a:p>
          <a:p>
            <a:pPr algn="r"/>
            <a:r>
              <a:rPr lang="en-US" sz="2800" dirty="0" smtClean="0"/>
              <a:t>Dr. Shana </a:t>
            </a:r>
            <a:r>
              <a:rPr lang="en-US" sz="2800" dirty="0"/>
              <a:t>Elizabeth Henry</a:t>
            </a:r>
          </a:p>
          <a:p>
            <a:pPr algn="r"/>
            <a:r>
              <a:rPr lang="en-US" sz="2800" dirty="0" smtClean="0"/>
              <a:t>12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</a:t>
            </a:r>
            <a:r>
              <a:rPr lang="en-US" sz="2800" dirty="0"/>
              <a:t>of </a:t>
            </a:r>
            <a:r>
              <a:rPr lang="en-US" sz="2800" dirty="0" smtClean="0"/>
              <a:t>March 2015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437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itle 1"/>
          <p:cNvSpPr>
            <a:spLocks noGrp="1"/>
          </p:cNvSpPr>
          <p:nvPr>
            <p:ph type="ctrTitle" idx="4294967295"/>
          </p:nvPr>
        </p:nvSpPr>
        <p:spPr>
          <a:xfrm>
            <a:off x="278115" y="139800"/>
            <a:ext cx="8642350" cy="1238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Weekly Topic:  </a:t>
            </a:r>
            <a:r>
              <a:rPr lang="en-US" sz="2400" dirty="0"/>
              <a:t> </a:t>
            </a:r>
            <a:r>
              <a:rPr lang="en-US" sz="2400" dirty="0" smtClean="0"/>
              <a:t>Developing Measurement Concepts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Mar. </a:t>
            </a:r>
            <a:r>
              <a:rPr lang="en-US" sz="2800" dirty="0"/>
              <a:t>5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, 2015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6202" y="1180963"/>
            <a:ext cx="6057835" cy="4330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188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1734806">
            <a:off x="572573" y="2447300"/>
            <a:ext cx="8117400" cy="212365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4400" dirty="0"/>
              <a:t> </a:t>
            </a:r>
            <a:r>
              <a:rPr lang="en-US" sz="4400" dirty="0" smtClean="0">
                <a:latin typeface="Chalkduster"/>
                <a:cs typeface="Chalkduster"/>
              </a:rPr>
              <a:t>Week 6: </a:t>
            </a:r>
            <a:r>
              <a:rPr lang="en-US" sz="4400" dirty="0"/>
              <a:t>Developing Concepts of Exponents, Integers, and Real Numbers </a:t>
            </a:r>
            <a:r>
              <a:rPr lang="en-US" sz="4400" dirty="0" smtClean="0">
                <a:latin typeface="Chalkduster"/>
                <a:cs typeface="Chalkduster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856763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7843" y="-22134"/>
            <a:ext cx="865281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4000" b="1" dirty="0">
                <a:solidFill>
                  <a:srgbClr val="FF0000"/>
                </a:solidFill>
                <a:latin typeface="Times"/>
                <a:ea typeface="Times New Roman"/>
              </a:rPr>
              <a:t>R&amp;</a:t>
            </a:r>
            <a:r>
              <a:rPr lang="en-US" sz="4000" b="1" dirty="0" smtClean="0">
                <a:solidFill>
                  <a:srgbClr val="FF0000"/>
                </a:solidFill>
                <a:latin typeface="Times"/>
                <a:ea typeface="Times New Roman"/>
              </a:rPr>
              <a:t>R</a:t>
            </a:r>
            <a:r>
              <a:rPr lang="en-US" sz="4000" dirty="0" smtClean="0">
                <a:latin typeface="Times"/>
                <a:ea typeface="Times New Roman"/>
              </a:rPr>
              <a:t> </a:t>
            </a:r>
          </a:p>
          <a:p>
            <a:r>
              <a:rPr lang="en-US" sz="4000" dirty="0"/>
              <a:t>Van de </a:t>
            </a:r>
            <a:r>
              <a:rPr lang="en-US" sz="4000" dirty="0" err="1"/>
              <a:t>Walle</a:t>
            </a:r>
            <a:r>
              <a:rPr lang="en-US" sz="4000" dirty="0"/>
              <a:t>, John, Karp, Karen; &amp; Bay-Williams, Jennifer. ( 2012). Chapter 23. </a:t>
            </a:r>
            <a:endParaRPr lang="en-US" sz="4000" dirty="0">
              <a:effectLst/>
              <a:ea typeface="Times New Roman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203" y="4919170"/>
            <a:ext cx="2958956" cy="167350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22870" y="2721114"/>
            <a:ext cx="6335130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/>
              <a:t>“It </a:t>
            </a:r>
            <a:r>
              <a:rPr lang="en-US" sz="4000" dirty="0"/>
              <a:t>is important to connect to their prior knowledge</a:t>
            </a:r>
          </a:p>
          <a:p>
            <a:r>
              <a:rPr lang="en-US" sz="4000" dirty="0"/>
              <a:t>and explicitly build meaning for the new </a:t>
            </a:r>
            <a:r>
              <a:rPr lang="en-US" sz="4000" dirty="0" smtClean="0"/>
              <a:t>symbols”. </a:t>
            </a:r>
            <a:r>
              <a:rPr lang="en-US" sz="4000" dirty="0"/>
              <a:t>p</a:t>
            </a:r>
            <a:r>
              <a:rPr lang="en-US" sz="4000" dirty="0" smtClean="0"/>
              <a:t>.  </a:t>
            </a:r>
            <a:endParaRPr lang="en-US" sz="4000" dirty="0"/>
          </a:p>
          <a:p>
            <a:pPr algn="ctr"/>
            <a:r>
              <a:rPr lang="en-US" sz="1400" b="1" dirty="0">
                <a:solidFill>
                  <a:schemeClr val="bg1"/>
                </a:solidFill>
                <a:latin typeface="Arial"/>
                <a:cs typeface="Arial"/>
              </a:rPr>
              <a:t>p. 481</a:t>
            </a:r>
          </a:p>
        </p:txBody>
      </p:sp>
    </p:spTree>
    <p:extLst>
      <p:ext uri="{BB962C8B-B14F-4D97-AF65-F5344CB8AC3E}">
        <p14:creationId xmlns:p14="http://schemas.microsoft.com/office/powerpoint/2010/main" val="182824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500" y="398614"/>
            <a:ext cx="4381500" cy="1854200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199189" y="2420762"/>
            <a:ext cx="4345523" cy="4047833"/>
          </a:xfrm>
          <a:prstGeom prst="wedgeRoundRectCallou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/>
              <a:t>How would you explain the difference between a </a:t>
            </a:r>
            <a:r>
              <a:rPr lang="en-US" sz="3600" dirty="0" smtClean="0"/>
              <a:t>rational and </a:t>
            </a:r>
            <a:r>
              <a:rPr lang="en-US" sz="3600" dirty="0"/>
              <a:t>an irrational number to a middle school student</a:t>
            </a:r>
            <a:r>
              <a:rPr lang="en-US" sz="3600" dirty="0" smtClean="0"/>
              <a:t>?  p. 489</a:t>
            </a:r>
            <a:endParaRPr lang="en-US" sz="28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4697112" y="2420762"/>
            <a:ext cx="4446888" cy="4047833"/>
          </a:xfrm>
          <a:prstGeom prst="wedgeRoundRectCallou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Figure 23.13 </a:t>
            </a:r>
            <a:endParaRPr lang="en-US" sz="4000" dirty="0" smtClean="0"/>
          </a:p>
          <a:p>
            <a:pPr algn="ctr"/>
            <a:r>
              <a:rPr lang="en-US" sz="4000" dirty="0" smtClean="0"/>
              <a:t>An </a:t>
            </a:r>
            <a:r>
              <a:rPr lang="en-US" sz="4000" dirty="0"/>
              <a:t>illustration of the real numbers</a:t>
            </a:r>
            <a:r>
              <a:rPr lang="en-US" sz="4000" dirty="0" smtClean="0"/>
              <a:t>.</a:t>
            </a:r>
          </a:p>
          <a:p>
            <a:pPr algn="ctr"/>
            <a:r>
              <a:rPr lang="en-US" sz="4000" dirty="0" smtClean="0"/>
              <a:t>Would you change it?  If so, how?</a:t>
            </a:r>
          </a:p>
          <a:p>
            <a:pPr algn="ctr"/>
            <a:r>
              <a:rPr lang="en-US" sz="4000" dirty="0" smtClean="0"/>
              <a:t> </a:t>
            </a:r>
            <a:r>
              <a:rPr lang="en-US" sz="4000" dirty="0"/>
              <a:t>p.486</a:t>
            </a:r>
          </a:p>
          <a:p>
            <a:pPr algn="ctr"/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563845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44116" y="996169"/>
            <a:ext cx="605035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Rational, Irrational, and real numbers </a:t>
            </a:r>
            <a:r>
              <a:rPr lang="en-US" sz="4400" dirty="0" smtClean="0">
                <a:hlinkClick r:id="rId2"/>
              </a:rPr>
              <a:t>video</a:t>
            </a:r>
            <a:r>
              <a:rPr lang="en-US" sz="4400" dirty="0" smtClean="0"/>
              <a:t>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3878509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9167" y="2510571"/>
            <a:ext cx="5403567" cy="347261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217979"/>
            <a:ext cx="9202034" cy="144655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4400" dirty="0"/>
              <a:t> </a:t>
            </a:r>
            <a:r>
              <a:rPr lang="en-US" sz="4400" dirty="0" smtClean="0"/>
              <a:t>Week 6: </a:t>
            </a:r>
            <a:r>
              <a:rPr lang="en-US" sz="4400" dirty="0"/>
              <a:t>Developing Concepts of </a:t>
            </a:r>
            <a:endParaRPr lang="en-US" sz="4400" dirty="0" smtClean="0"/>
          </a:p>
          <a:p>
            <a:r>
              <a:rPr lang="en-US" sz="4400" dirty="0" smtClean="0"/>
              <a:t>Exponents</a:t>
            </a:r>
            <a:r>
              <a:rPr lang="en-US" sz="4400" dirty="0"/>
              <a:t>, Integers, and Real Numbers </a:t>
            </a:r>
            <a:endParaRPr lang="en-US" sz="4400" dirty="0" smtClean="0"/>
          </a:p>
        </p:txBody>
      </p:sp>
    </p:spTree>
    <p:extLst>
      <p:ext uri="{BB962C8B-B14F-4D97-AF65-F5344CB8AC3E}">
        <p14:creationId xmlns:p14="http://schemas.microsoft.com/office/powerpoint/2010/main" val="3334896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dirty="0" smtClean="0"/>
              <a:t>Warm Up</a:t>
            </a:r>
            <a:br>
              <a:rPr lang="es-CO" dirty="0" smtClean="0"/>
            </a:br>
            <a:r>
              <a:rPr lang="es-CO" dirty="0" smtClean="0"/>
              <a:t>Activity 23.10 p. 486</a:t>
            </a:r>
            <a:endParaRPr lang="es-CO" dirty="0"/>
          </a:p>
        </p:txBody>
      </p:sp>
      <p:sp>
        <p:nvSpPr>
          <p:cNvPr id="3" name="Rectangle 2"/>
          <p:cNvSpPr/>
          <p:nvPr/>
        </p:nvSpPr>
        <p:spPr>
          <a:xfrm rot="1752453">
            <a:off x="775281" y="3023598"/>
            <a:ext cx="7911519" cy="1015663"/>
          </a:xfrm>
          <a:prstGeom prst="rect">
            <a:avLst/>
          </a:prstGeom>
          <a:solidFill>
            <a:srgbClr val="CCFFCC"/>
          </a:solidFill>
        </p:spPr>
        <p:txBody>
          <a:bodyPr wrap="square">
            <a:spAutoFit/>
          </a:bodyPr>
          <a:lstStyle/>
          <a:p>
            <a:r>
              <a:rPr lang="en-US" sz="6000" dirty="0"/>
              <a:t>Repeater or Terminator</a:t>
            </a:r>
            <a:r>
              <a:rPr lang="en-US" sz="6000" dirty="0" smtClean="0"/>
              <a:t>?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735116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2885</TotalTime>
  <Words>380</Words>
  <Application>Microsoft Macintosh PowerPoint</Application>
  <PresentationFormat>On-screen Show (4:3)</PresentationFormat>
  <Paragraphs>68</Paragraphs>
  <Slides>18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Weekly Topic:   Developing Measurement Concepts Mar. 5th, 2015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Warm Up Activity 23.10 p. 486</vt:lpstr>
      <vt:lpstr>MY Personal Time Line</vt:lpstr>
      <vt:lpstr>PowerPoint Presentation</vt:lpstr>
      <vt:lpstr>Planning for Final Project</vt:lpstr>
      <vt:lpstr>PowerPoint Presentation</vt:lpstr>
      <vt:lpstr>Hybrid Course</vt:lpstr>
      <vt:lpstr>Minimum Requirements</vt:lpstr>
      <vt:lpstr>Review Info for next week  </vt:lpstr>
      <vt:lpstr>Review Info for next week  </vt:lpstr>
      <vt:lpstr>PowerPoint Presentation</vt:lpstr>
    </vt:vector>
  </TitlesOfParts>
  <Company>NYC Department of Education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93</cp:revision>
  <dcterms:created xsi:type="dcterms:W3CDTF">2014-07-24T13:59:12Z</dcterms:created>
  <dcterms:modified xsi:type="dcterms:W3CDTF">2015-03-08T17:40:51Z</dcterms:modified>
</cp:coreProperties>
</file>