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8" r:id="rId2"/>
    <p:sldId id="286" r:id="rId3"/>
    <p:sldId id="259" r:id="rId4"/>
    <p:sldId id="318" r:id="rId5"/>
    <p:sldId id="288" r:id="rId6"/>
    <p:sldId id="297" r:id="rId7"/>
    <p:sldId id="299" r:id="rId8"/>
    <p:sldId id="303" r:id="rId9"/>
    <p:sldId id="313" r:id="rId10"/>
    <p:sldId id="304" r:id="rId11"/>
    <p:sldId id="311" r:id="rId12"/>
    <p:sldId id="309" r:id="rId13"/>
    <p:sldId id="310" r:id="rId14"/>
    <p:sldId id="307" r:id="rId15"/>
    <p:sldId id="319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E2FF"/>
    <a:srgbClr val="57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8" autoAdjust="0"/>
  </p:normalViewPr>
  <p:slideViewPr>
    <p:cSldViewPr snapToGrid="0" snapToObjects="1">
      <p:cViewPr varScale="1">
        <p:scale>
          <a:sx n="62" d="100"/>
          <a:sy n="62" d="100"/>
        </p:scale>
        <p:origin x="-7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624E7-03E0-C340-9B6C-3B9C7BD1FFA1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B4E46-2EC3-C240-8015-5B8D905C7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5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FA6A-5B6A-4459-B843-9FCEBF268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7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FA6A-5B6A-4459-B843-9FCEBF268F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7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3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7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9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3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0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6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8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2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5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9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t>2/25/15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6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9382" y="457200"/>
            <a:ext cx="864235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0558" y="282343"/>
            <a:ext cx="7263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EDSE </a:t>
            </a:r>
            <a:r>
              <a:rPr lang="en-US" sz="2800" dirty="0" smtClean="0"/>
              <a:t>2700E</a:t>
            </a:r>
          </a:p>
          <a:p>
            <a:pPr algn="r"/>
            <a:r>
              <a:rPr lang="en-US" sz="2800" i="1" dirty="0"/>
              <a:t>Middle and Secondary School Mathematics: Teaching Developmentally</a:t>
            </a:r>
            <a:r>
              <a:rPr lang="en-US" sz="2800" dirty="0"/>
              <a:t> </a:t>
            </a:r>
          </a:p>
          <a:p>
            <a:pPr algn="r"/>
            <a:r>
              <a:rPr lang="en-US" sz="2800" dirty="0" smtClean="0"/>
              <a:t>Dr. Shana </a:t>
            </a:r>
            <a:r>
              <a:rPr lang="en-US" sz="2800" dirty="0"/>
              <a:t>Elizabeth Henry</a:t>
            </a:r>
          </a:p>
          <a:p>
            <a:pPr algn="r"/>
            <a:r>
              <a:rPr lang="en-US" sz="2800" dirty="0" smtClean="0"/>
              <a:t>26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of February 2015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3083110"/>
            <a:ext cx="2514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3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3728" y="260648"/>
            <a:ext cx="4559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Class project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7249" y="1406656"/>
            <a:ext cx="305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mobiles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1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84" y="297655"/>
            <a:ext cx="8320290" cy="62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3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Hybrid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007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Timeframe:  30 minutes per task</a:t>
            </a:r>
          </a:p>
          <a:p>
            <a:pPr marL="0" indent="0">
              <a:buNone/>
            </a:pPr>
            <a:r>
              <a:rPr lang="en-US" dirty="0" smtClean="0"/>
              <a:t>Task:  Create online a portfolio of mathematical tasks that use </a:t>
            </a:r>
            <a:r>
              <a:rPr lang="en-US" dirty="0" err="1" smtClean="0"/>
              <a:t>manipulatives</a:t>
            </a:r>
            <a:r>
              <a:rPr lang="en-US" dirty="0" smtClean="0"/>
              <a:t> to engage students in their mathematical development.   </a:t>
            </a:r>
          </a:p>
          <a:p>
            <a:pPr marL="0" indent="0">
              <a:buNone/>
            </a:pPr>
            <a:r>
              <a:rPr lang="en-US" dirty="0" smtClean="0"/>
              <a:t>Deadline:  Post the link to your online portfolio by the beginning of class, May 15</a:t>
            </a:r>
            <a:r>
              <a:rPr lang="en-US" baseline="30000" dirty="0" smtClean="0"/>
              <a:t>th</a:t>
            </a:r>
            <a:r>
              <a:rPr lang="en-US" dirty="0" smtClean="0"/>
              <a:t>, 2015.  </a:t>
            </a:r>
          </a:p>
          <a:p>
            <a:pPr marL="0" indent="0">
              <a:buNone/>
            </a:pPr>
            <a:r>
              <a:rPr lang="en-US" dirty="0" smtClean="0"/>
              <a:t>Gallery Walk:  May 15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5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3D69B"/>
          </a:solidFill>
        </p:spPr>
        <p:txBody>
          <a:bodyPr/>
          <a:lstStyle/>
          <a:p>
            <a:r>
              <a:rPr lang="en-US" dirty="0" smtClean="0"/>
              <a:t>Minimum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190" y="1933340"/>
            <a:ext cx="8229600" cy="462535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Image of manipulative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Mathematical task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Appropriate grade range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Topic(s) that the task develops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Solution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Cite your source(s)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188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Review Info for next week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46" y="3005023"/>
            <a:ext cx="6678364" cy="3225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104" y="1039910"/>
            <a:ext cx="4227177" cy="16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8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Review Info for next week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10" y="853157"/>
            <a:ext cx="5867925" cy="6004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943" t="10237" r="9000" b="20778"/>
          <a:stretch/>
        </p:blipFill>
        <p:spPr>
          <a:xfrm>
            <a:off x="4619896" y="1028301"/>
            <a:ext cx="4066904" cy="15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06" y="80014"/>
            <a:ext cx="6517510" cy="65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4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151133"/>
              </p:ext>
            </p:extLst>
          </p:nvPr>
        </p:nvGraphicFramePr>
        <p:xfrm>
          <a:off x="102425" y="2912844"/>
          <a:ext cx="8897460" cy="2421636"/>
        </p:xfrm>
        <a:graphic>
          <a:graphicData uri="http://schemas.openxmlformats.org/drawingml/2006/table">
            <a:tbl>
              <a:tblPr firstRow="1" firstCol="1" bandRow="1"/>
              <a:tblGrid>
                <a:gridCol w="501809"/>
                <a:gridCol w="4535582"/>
                <a:gridCol w="1544028"/>
                <a:gridCol w="2316041"/>
              </a:tblGrid>
              <a:tr h="448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Activity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Minutes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Time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0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Times"/>
                          <a:ea typeface="Calibri"/>
                          <a:cs typeface="Arial"/>
                        </a:rPr>
                        <a:t>Reflection</a:t>
                      </a:r>
                      <a:r>
                        <a:rPr lang="en-US" sz="2800" baseline="0" dirty="0" smtClean="0">
                          <a:effectLst/>
                          <a:latin typeface="Times"/>
                          <a:ea typeface="Calibri"/>
                          <a:cs typeface="Arial"/>
                        </a:rPr>
                        <a:t> of Last Class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7:30 – 7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:35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Articles, Discussion</a:t>
                      </a:r>
                      <a:r>
                        <a:rPr lang="en-US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Questions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25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:35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– 8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:00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Times"/>
                          <a:ea typeface="Calibri"/>
                          <a:cs typeface="Arial"/>
                        </a:rPr>
                        <a:t>Activity w/ Summary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60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8:00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– 9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:00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Review Info for next week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20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:00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– 9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:20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49382" y="457200"/>
            <a:ext cx="864235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0558" y="282343"/>
            <a:ext cx="7263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EDSE </a:t>
            </a:r>
            <a:r>
              <a:rPr lang="en-US" sz="2800" dirty="0" smtClean="0"/>
              <a:t>2700E</a:t>
            </a:r>
          </a:p>
          <a:p>
            <a:pPr algn="r"/>
            <a:r>
              <a:rPr lang="en-US" sz="2800" i="1" dirty="0"/>
              <a:t>Middle and Secondary School Mathematics: Teaching Developmentally</a:t>
            </a:r>
            <a:r>
              <a:rPr lang="en-US" sz="2800" dirty="0"/>
              <a:t> </a:t>
            </a:r>
          </a:p>
          <a:p>
            <a:pPr algn="r"/>
            <a:r>
              <a:rPr lang="en-US" sz="2800" dirty="0" smtClean="0"/>
              <a:t>Dr. Shana </a:t>
            </a:r>
            <a:r>
              <a:rPr lang="en-US" sz="2800" dirty="0"/>
              <a:t>Elizabeth Henry</a:t>
            </a:r>
          </a:p>
          <a:p>
            <a:pPr algn="r"/>
            <a:r>
              <a:rPr lang="en-US" sz="2800" dirty="0" smtClean="0"/>
              <a:t>26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of </a:t>
            </a:r>
            <a:r>
              <a:rPr lang="en-US" sz="2800" dirty="0" smtClean="0"/>
              <a:t>February 2015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3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ctrTitle" idx="4294967295"/>
          </p:nvPr>
        </p:nvSpPr>
        <p:spPr>
          <a:xfrm>
            <a:off x="278115" y="139800"/>
            <a:ext cx="8642350" cy="12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Weekly Topic:  </a:t>
            </a:r>
            <a:r>
              <a:rPr lang="en-US" sz="2400" dirty="0"/>
              <a:t> </a:t>
            </a:r>
            <a:r>
              <a:rPr lang="en-US" sz="2400" dirty="0" smtClean="0"/>
              <a:t>Proportional Reasoning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Feb.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202" y="1180963"/>
            <a:ext cx="6057835" cy="433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8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734806">
            <a:off x="572573" y="2108746"/>
            <a:ext cx="8117400" cy="280076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400" dirty="0"/>
              <a:t> </a:t>
            </a:r>
            <a:r>
              <a:rPr lang="en-US" sz="4400" dirty="0" smtClean="0">
                <a:latin typeface="Chalkduster"/>
                <a:cs typeface="Chalkduster"/>
              </a:rPr>
              <a:t>Week 4:  Algebraic </a:t>
            </a:r>
            <a:r>
              <a:rPr lang="en-US" sz="4400" dirty="0">
                <a:latin typeface="Chalkduster"/>
                <a:cs typeface="Chalkduster"/>
              </a:rPr>
              <a:t>Thinking: </a:t>
            </a:r>
            <a:endParaRPr lang="en-US" sz="4400" dirty="0" smtClean="0">
              <a:latin typeface="Chalkduster"/>
              <a:cs typeface="Chalkduster"/>
            </a:endParaRPr>
          </a:p>
          <a:p>
            <a:r>
              <a:rPr lang="en-US" sz="4400" dirty="0" smtClean="0">
                <a:latin typeface="Chalkduster"/>
                <a:cs typeface="Chalkduster"/>
              </a:rPr>
              <a:t>Generalizations, </a:t>
            </a:r>
          </a:p>
          <a:p>
            <a:r>
              <a:rPr lang="en-US" sz="4400" dirty="0" smtClean="0">
                <a:latin typeface="Chalkduster"/>
                <a:cs typeface="Chalkduster"/>
              </a:rPr>
              <a:t>Patterns</a:t>
            </a:r>
            <a:r>
              <a:rPr lang="en-US" sz="4400" dirty="0">
                <a:latin typeface="Chalkduster"/>
                <a:cs typeface="Chalkduster"/>
              </a:rPr>
              <a:t>, &amp; Functions</a:t>
            </a:r>
            <a:endParaRPr lang="en-US" sz="4400" dirty="0">
              <a:latin typeface="Chalkduster"/>
              <a:ea typeface="Calibri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68567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843" y="-22134"/>
            <a:ext cx="86528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latin typeface="Times"/>
                <a:ea typeface="Times New Roman"/>
              </a:rPr>
              <a:t>R&amp;</a:t>
            </a:r>
            <a:r>
              <a:rPr lang="en-US" sz="4000" b="1" dirty="0" smtClean="0">
                <a:solidFill>
                  <a:srgbClr val="FF0000"/>
                </a:solidFill>
                <a:latin typeface="Times"/>
                <a:ea typeface="Times New Roman"/>
              </a:rPr>
              <a:t>R</a:t>
            </a:r>
            <a:r>
              <a:rPr lang="en-US" sz="4000" dirty="0" smtClean="0">
                <a:latin typeface="Times"/>
                <a:ea typeface="Times New Roman"/>
              </a:rPr>
              <a:t> </a:t>
            </a:r>
          </a:p>
          <a:p>
            <a:r>
              <a:rPr lang="en-US" sz="4000" dirty="0" smtClean="0"/>
              <a:t>Van </a:t>
            </a:r>
            <a:r>
              <a:rPr lang="en-US" sz="4000" dirty="0"/>
              <a:t>de </a:t>
            </a:r>
            <a:r>
              <a:rPr lang="en-US" sz="4000" dirty="0" err="1"/>
              <a:t>Walle</a:t>
            </a:r>
            <a:r>
              <a:rPr lang="en-US" sz="4000" dirty="0"/>
              <a:t>, John, Karp, Karen; &amp; Bay-Williams, Jennifer. ( 2012).</a:t>
            </a:r>
          </a:p>
          <a:p>
            <a:r>
              <a:rPr lang="en-US" sz="4000" dirty="0"/>
              <a:t>Elementary and Middle School Mathematics: Teaching Developmentally</a:t>
            </a:r>
          </a:p>
          <a:p>
            <a:r>
              <a:rPr lang="en-US" sz="4000" dirty="0"/>
              <a:t> Chapter 14.</a:t>
            </a:r>
            <a:endParaRPr lang="en-US" sz="4000" dirty="0">
              <a:effectLst/>
              <a:ea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203" y="4919170"/>
            <a:ext cx="2958956" cy="16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98614"/>
            <a:ext cx="4381500" cy="18542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36610" y="2420762"/>
            <a:ext cx="4108102" cy="4047833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 </a:t>
            </a:r>
            <a:r>
              <a:rPr lang="en-US" sz="3200" dirty="0" err="1"/>
              <a:t>Soares</a:t>
            </a:r>
            <a:r>
              <a:rPr lang="en-US" sz="3200" dirty="0"/>
              <a:t>, Blanton, and </a:t>
            </a:r>
            <a:r>
              <a:rPr lang="en-US" sz="3200" dirty="0" smtClean="0"/>
              <a:t>Kaput (</a:t>
            </a:r>
            <a:r>
              <a:rPr lang="en-US" sz="3200" dirty="0"/>
              <a:t>2006) describe how to “</a:t>
            </a:r>
            <a:r>
              <a:rPr lang="en-US" sz="3200" dirty="0" err="1"/>
              <a:t>algebraify</a:t>
            </a:r>
            <a:r>
              <a:rPr lang="en-US" sz="3200" dirty="0"/>
              <a:t>” the elementary curriculum</a:t>
            </a:r>
            <a:r>
              <a:rPr lang="en-US" sz="3200" dirty="0" smtClean="0"/>
              <a:t>.  What do you think? p. 284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697112" y="2420762"/>
            <a:ext cx="4108102" cy="4047833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Five </a:t>
            </a:r>
            <a:r>
              <a:rPr lang="en-US" sz="2400" dirty="0" smtClean="0"/>
              <a:t>different representations </a:t>
            </a:r>
            <a:r>
              <a:rPr lang="en-US" sz="2400" dirty="0"/>
              <a:t>of a function. </a:t>
            </a:r>
            <a:r>
              <a:rPr lang="en-US" sz="2400" dirty="0" smtClean="0"/>
              <a:t>For any </a:t>
            </a:r>
            <a:r>
              <a:rPr lang="en-US" sz="2400" dirty="0"/>
              <a:t>given function, students should see that all </a:t>
            </a:r>
            <a:r>
              <a:rPr lang="en-US" sz="2400" dirty="0" smtClean="0"/>
              <a:t>these representations</a:t>
            </a:r>
            <a:r>
              <a:rPr lang="en-US" sz="2400" dirty="0"/>
              <a:t> </a:t>
            </a:r>
            <a:r>
              <a:rPr lang="en-US" sz="2400" dirty="0" smtClean="0"/>
              <a:t>are </a:t>
            </a:r>
            <a:r>
              <a:rPr lang="en-US" sz="2400" dirty="0"/>
              <a:t>connected and illustrate the same relationship</a:t>
            </a:r>
            <a:r>
              <a:rPr lang="en-US" sz="2400" dirty="0" smtClean="0"/>
              <a:t>. What do you think? p. 284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84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167" y="2510571"/>
            <a:ext cx="5403567" cy="34726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17979"/>
            <a:ext cx="8930099" cy="144655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dirty="0"/>
              <a:t> </a:t>
            </a:r>
            <a:r>
              <a:rPr lang="en-US" sz="4400" dirty="0" smtClean="0"/>
              <a:t>Week 4:  Algebraic </a:t>
            </a:r>
            <a:r>
              <a:rPr lang="en-US" sz="4400" dirty="0"/>
              <a:t>Thinking: </a:t>
            </a:r>
            <a:endParaRPr lang="en-US" sz="4400" dirty="0" smtClean="0"/>
          </a:p>
          <a:p>
            <a:r>
              <a:rPr lang="en-US" sz="4400" dirty="0" smtClean="0"/>
              <a:t>Generalizations, Patterns</a:t>
            </a:r>
            <a:r>
              <a:rPr lang="en-US" sz="4400" dirty="0"/>
              <a:t>, &amp; Functions</a:t>
            </a:r>
            <a:endParaRPr lang="en-US" sz="4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489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Warm</a:t>
            </a:r>
            <a:r>
              <a:rPr lang="es-CO" dirty="0" smtClean="0"/>
              <a:t> Up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41" y="1270487"/>
            <a:ext cx="7450017" cy="55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1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Warm</a:t>
            </a:r>
            <a:r>
              <a:rPr lang="es-CO" dirty="0" smtClean="0"/>
              <a:t> Up</a:t>
            </a:r>
            <a:endParaRPr lang="es-CO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8311" y="2087334"/>
            <a:ext cx="6837152" cy="335041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q"/>
            </a:pPr>
            <a:r>
              <a:rPr lang="en-US" dirty="0">
                <a:latin typeface="Calibri" charset="0"/>
              </a:rPr>
              <a:t>  </a:t>
            </a:r>
            <a:r>
              <a:rPr lang="en-US" sz="6000" dirty="0" smtClean="0">
                <a:latin typeface="Calibri" charset="0"/>
              </a:rPr>
              <a:t>What </a:t>
            </a:r>
            <a:r>
              <a:rPr lang="en-US" sz="6000" dirty="0">
                <a:latin typeface="Calibri" charset="0"/>
              </a:rPr>
              <a:t>model best represents the fare increases of the NYC subway?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167163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151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2483</TotalTime>
  <Words>340</Words>
  <Application>Microsoft Macintosh PowerPoint</Application>
  <PresentationFormat>On-screen Show (4:3)</PresentationFormat>
  <Paragraphs>63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Weekly Topic:   Proportional Reasoning Feb. 19th, 2015</vt:lpstr>
      <vt:lpstr>PowerPoint Presentation</vt:lpstr>
      <vt:lpstr>PowerPoint Presentation</vt:lpstr>
      <vt:lpstr>PowerPoint Presentation</vt:lpstr>
      <vt:lpstr>PowerPoint Presentation</vt:lpstr>
      <vt:lpstr>Warm Up</vt:lpstr>
      <vt:lpstr>Warm Up</vt:lpstr>
      <vt:lpstr>PowerPoint Presentation</vt:lpstr>
      <vt:lpstr>PowerPoint Presentation</vt:lpstr>
      <vt:lpstr>Hybrid Course</vt:lpstr>
      <vt:lpstr>Minimum Requirements</vt:lpstr>
      <vt:lpstr>Review Info for next week  </vt:lpstr>
      <vt:lpstr>Review Info for next week  </vt:lpstr>
      <vt:lpstr>PowerPoint Presentation</vt:lpstr>
    </vt:vector>
  </TitlesOfParts>
  <Company>NYC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78</cp:revision>
  <dcterms:created xsi:type="dcterms:W3CDTF">2014-07-24T13:59:12Z</dcterms:created>
  <dcterms:modified xsi:type="dcterms:W3CDTF">2015-02-26T03:05:17Z</dcterms:modified>
</cp:coreProperties>
</file>