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y="5143500" cx="9144000"/>
  <p:notesSz cx="6858000" cy="9144000"/>
  <p:embeddedFontLst>
    <p:embeddedFont>
      <p:font typeface="Playfair Display"/>
      <p:regular r:id="rId38"/>
      <p:bold r:id="rId39"/>
      <p:italic r:id="rId40"/>
      <p:boldItalic r:id="rId41"/>
    </p:embeddedFont>
    <p:embeddedFont>
      <p:font typeface="Montserrat"/>
      <p:regular r:id="rId42"/>
      <p:bold r:id="rId43"/>
    </p:embeddedFont>
    <p:embeddedFont>
      <p:font typeface="Oswald"/>
      <p:regular r:id="rId44"/>
      <p:bold r:id="rId4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1" name="Laurie Hurson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A425B8F5-AC31-4543-8537-2924C4518373}">
  <a:tblStyle styleId="{A425B8F5-AC31-4543-8537-2924C4518373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PlayfairDisplay-italic.fntdata"/><Relationship Id="rId20" Type="http://schemas.openxmlformats.org/officeDocument/2006/relationships/slide" Target="slides/slide14.xml"/><Relationship Id="rId42" Type="http://schemas.openxmlformats.org/officeDocument/2006/relationships/font" Target="fonts/Montserrat-regular.fntdata"/><Relationship Id="rId41" Type="http://schemas.openxmlformats.org/officeDocument/2006/relationships/font" Target="fonts/PlayfairDisplay-boldItalic.fntdata"/><Relationship Id="rId22" Type="http://schemas.openxmlformats.org/officeDocument/2006/relationships/slide" Target="slides/slide16.xml"/><Relationship Id="rId44" Type="http://schemas.openxmlformats.org/officeDocument/2006/relationships/font" Target="fonts/Oswald-regular.fntdata"/><Relationship Id="rId21" Type="http://schemas.openxmlformats.org/officeDocument/2006/relationships/slide" Target="slides/slide15.xml"/><Relationship Id="rId43" Type="http://schemas.openxmlformats.org/officeDocument/2006/relationships/font" Target="fonts/Montserrat-bold.fntdata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45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font" Target="fonts/PlayfairDisplay-bold.fntdata"/><Relationship Id="rId16" Type="http://schemas.openxmlformats.org/officeDocument/2006/relationships/slide" Target="slides/slide10.xml"/><Relationship Id="rId38" Type="http://schemas.openxmlformats.org/officeDocument/2006/relationships/font" Target="fonts/PlayfairDisplay-regular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Need to put word problem in here. Suggestions?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0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5.xml"/><Relationship Id="rId3" Type="http://schemas.openxmlformats.org/officeDocument/2006/relationships/comments" Target="../comments/comment1.xml"/><Relationship Id="rId4" Type="http://schemas.openxmlformats.org/officeDocument/2006/relationships/image" Target="../media/image03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://bit.ly/CTLProgramming" TargetMode="External"/><Relationship Id="rId4" Type="http://schemas.openxmlformats.org/officeDocument/2006/relationships/hyperlink" Target="http://www.bit.ly/MathActiveLearningResources" TargetMode="External"/><Relationship Id="rId5" Type="http://schemas.openxmlformats.org/officeDocument/2006/relationships/hyperlink" Target="mailto:laurie.hurson@baruch.cuny.edu" TargetMode="External"/><Relationship Id="rId6" Type="http://schemas.openxmlformats.org/officeDocument/2006/relationships/hyperlink" Target="mailto:lindsey.albracht@baruch.cuny.edu" TargetMode="Externa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344250" y="758025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Active Learning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311700" y="3102950"/>
            <a:ext cx="8520600" cy="1417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4800"/>
              <a:t>     in the math classroom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highlight>
                  <a:srgbClr val="FFFFFF"/>
                </a:highlight>
              </a:rPr>
              <a:t>Take Aways: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b="1"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When solving these equations, which did you have to do first: multiplication, addition, or subtraction?</a:t>
            </a:r>
            <a:br>
              <a:rPr b="1"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b="1"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b="1"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Which of the following words tell you that you need to SUBTRACT:</a:t>
            </a:r>
            <a:r>
              <a:rPr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A. find the difference between X and Y</a:t>
            </a:r>
            <a:br>
              <a:rPr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B. find the sum of X and Y</a:t>
            </a:r>
            <a:br>
              <a:rPr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C. how much more is X than Y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D. how much will X receive and how much will Y receive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3. Which of these symbols tells you to MULTIPLY:</a:t>
            </a:r>
            <a:br>
              <a:rPr b="1"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b="1"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A. 2(12)					C. 12 x 2</a:t>
            </a:r>
            <a:br>
              <a:rPr lang="en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lang="en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	B. 12 / 2					D. √12</a:t>
            </a:r>
            <a:br>
              <a:rPr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Guided Discovery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(with unfamiliar content!)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Discuss with your partner. What is the relationship between SPELLING and SOUNDS in these words?</a:t>
            </a:r>
            <a:br>
              <a:rPr lang="en"/>
            </a:b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t</a:t>
            </a:r>
            <a:r>
              <a:rPr lang="en"/>
              <a:t>hrough</a:t>
            </a:r>
            <a:br>
              <a:rPr lang="en"/>
            </a:b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t</a:t>
            </a:r>
            <a:r>
              <a:rPr lang="en"/>
              <a:t>hough</a:t>
            </a:r>
          </a:p>
          <a:p>
            <a:pPr lvl="0" rtl="0" algn="ctr">
              <a:spcBef>
                <a:spcPts val="0"/>
              </a:spcBef>
              <a:buNone/>
            </a:pPr>
            <a:br>
              <a:rPr lang="en"/>
            </a:br>
            <a:r>
              <a:rPr lang="en"/>
              <a:t>t</a:t>
            </a:r>
            <a:r>
              <a:rPr lang="en"/>
              <a:t>ough</a:t>
            </a:r>
          </a:p>
          <a:p>
            <a:pPr lvl="0" rtl="0" algn="ctr">
              <a:spcBef>
                <a:spcPts val="0"/>
              </a:spcBef>
              <a:buNone/>
            </a:pPr>
            <a:br>
              <a:rPr lang="en"/>
            </a:br>
            <a:r>
              <a:rPr lang="en"/>
              <a:t>t</a:t>
            </a:r>
            <a:r>
              <a:rPr lang="en"/>
              <a:t>rough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International Phonetic Alphabet (IPA)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775" y="1127524"/>
            <a:ext cx="5196324" cy="387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/>
        </p:nvSpPr>
        <p:spPr>
          <a:xfrm>
            <a:off x="5707275" y="4050775"/>
            <a:ext cx="3378300" cy="9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Image description: A screenshot of the word “shower” from the Cambridge Learner’s Dictionary which shows the IPA transcription of the word. 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5989875" y="1899750"/>
            <a:ext cx="2813100" cy="7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/’ʃaʊər/ = shower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On a piece of scrap paper, copy this chart + write these words: </a:t>
            </a:r>
          </a:p>
        </p:txBody>
      </p:sp>
      <p:graphicFrame>
        <p:nvGraphicFramePr>
          <p:cNvPr id="146" name="Shape 146"/>
          <p:cNvGraphicFramePr/>
          <p:nvPr/>
        </p:nvGraphicFramePr>
        <p:xfrm>
          <a:off x="618000" y="2000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{A425B8F5-AC31-4543-8537-2924C4518373}</a:tableStyleId>
              </a:tblPr>
              <a:tblGrid>
                <a:gridCol w="2017225"/>
                <a:gridCol w="2017225"/>
                <a:gridCol w="2017225"/>
                <a:gridCol w="2017225"/>
              </a:tblGrid>
              <a:tr h="675325">
                <a:tc>
                  <a:txBody>
                    <a:bodyPr>
                      <a:noAutofit/>
                    </a:bodyPr>
                    <a:lstStyle/>
                    <a:p>
                      <a:pPr indent="-381000" lvl="0" marL="457200">
                        <a:spcBef>
                          <a:spcPts val="0"/>
                        </a:spcBef>
                        <a:buSzPct val="100000"/>
                        <a:buAutoNum type="arabicPeriod"/>
                      </a:pPr>
                      <a:r>
                        <a:rPr lang="en" sz="2400"/>
                        <a:t>beak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music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cartoon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peak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</a:tr>
              <a:tr h="6753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2.  teacher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kitchen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culture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picture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753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3.   joke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giant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age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injure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279200" y="499925"/>
            <a:ext cx="8627100" cy="41265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What sound do these words have in common? Which part of the word makes them sound the same?  </a:t>
            </a:r>
          </a:p>
          <a:p>
            <a:pPr indent="457200" lvl="0">
              <a:spcBef>
                <a:spcPts val="0"/>
              </a:spcBef>
              <a:buNone/>
            </a:pPr>
            <a:b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	Ex: pol</a:t>
            </a:r>
            <a:r>
              <a:rPr b="1" lang="en" sz="2000" u="sng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ce, gr</a:t>
            </a:r>
            <a:r>
              <a:rPr b="1" lang="en" sz="2000" u="sng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ee</a:t>
            </a:r>
            <a: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n, rec</a:t>
            </a:r>
            <a:r>
              <a:rPr b="1" lang="en" sz="2000" u="sng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ei</a:t>
            </a:r>
            <a: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pt, n</a:t>
            </a:r>
            <a:r>
              <a:rPr b="1" lang="en" sz="2000" u="sng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ie</a:t>
            </a:r>
            <a: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ce</a:t>
            </a:r>
            <a:b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</a:p>
          <a:p>
            <a:pPr indent="-355600" lvl="0" marL="914400" rtl="0">
              <a:spcBef>
                <a:spcPts val="0"/>
              </a:spcBef>
              <a:buClr>
                <a:srgbClr val="FFFFFF"/>
              </a:buClr>
              <a:buSzPct val="100000"/>
              <a:buFont typeface="Montserrat"/>
              <a:buAutoNum type="arabicPeriod"/>
            </a:pPr>
            <a:r>
              <a:rPr b="1"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beak, music, cartoon, peak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2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914400" rtl="0">
              <a:spcBef>
                <a:spcPts val="0"/>
              </a:spcBef>
              <a:buClr>
                <a:srgbClr val="FFFFFF"/>
              </a:buClr>
              <a:buSzPct val="100000"/>
              <a:buFont typeface="Montserrat"/>
              <a:buAutoNum type="arabicPeriod"/>
            </a:pPr>
            <a:r>
              <a:rPr b="1"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teacher, kitchen, culture, picture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914400" rtl="0">
              <a:spcBef>
                <a:spcPts val="0"/>
              </a:spcBef>
              <a:buClr>
                <a:srgbClr val="FFFFFF"/>
              </a:buClr>
              <a:buSzPct val="100000"/>
              <a:buFont typeface="Montserrat"/>
              <a:buAutoNum type="arabicPeriod"/>
            </a:pPr>
            <a:r>
              <a:rPr b="1" lang="en" sz="2000">
                <a:solidFill>
                  <a:srgbClr val="FFFFFF"/>
                </a:solidFill>
              </a:rPr>
              <a:t>joke, giant, age, injure</a:t>
            </a:r>
          </a:p>
          <a:p>
            <a:pPr lvl="0" rtl="0">
              <a:spcBef>
                <a:spcPts val="0"/>
              </a:spcBef>
              <a:buNone/>
            </a:pPr>
            <a:br>
              <a:rPr b="1" lang="en" sz="3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279200" y="499925"/>
            <a:ext cx="8627100" cy="46437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457200"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Here’s what these words look like in IPA. Which</a:t>
            </a:r>
            <a:br>
              <a:rPr b="1" lang="en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	</a:t>
            </a:r>
            <a:r>
              <a:rPr b="1" i="1" lang="en" sz="2400" u="sng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symbol</a:t>
            </a:r>
            <a:r>
              <a:rPr b="1" lang="en"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is the same? </a:t>
            </a:r>
            <a:b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</a:p>
          <a:p>
            <a:pPr indent="0" lvl="0" marL="457200" rtl="0">
              <a:spcBef>
                <a:spcPts val="0"/>
              </a:spcBef>
              <a:buNone/>
            </a:pPr>
            <a:br>
              <a:rPr b="1" lang="en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     </a:t>
            </a:r>
            <a:r>
              <a:rPr b="1" lang="en" sz="3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joke							     giant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b="1" lang="en" sz="3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" sz="3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" sz="3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/dʒoʊk/						       /</a:t>
            </a:r>
            <a:r>
              <a:rPr b="1" lang="en" sz="3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ˈdʒaɪənt/</a:t>
            </a:r>
          </a:p>
          <a:p>
            <a:pPr indent="0" lvl="0" marL="457200" rtl="0">
              <a:spcBef>
                <a:spcPts val="0"/>
              </a:spcBef>
              <a:buNone/>
            </a:pPr>
            <a:br>
              <a:rPr b="1" lang="en" sz="3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" sz="3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 age									 injure</a:t>
            </a:r>
            <a:br>
              <a:rPr b="1"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/</a:t>
            </a:r>
            <a:r>
              <a:rPr b="1" lang="en" sz="3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r>
              <a:rPr b="1" lang="en" sz="3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ɪdʒ/									/</a:t>
            </a:r>
            <a:r>
              <a:rPr b="1" lang="en" sz="3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ˈ</a:t>
            </a:r>
            <a:r>
              <a:rPr b="1" lang="en" sz="3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ɪndʒər/</a:t>
            </a:r>
            <a:br>
              <a:rPr b="1"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br>
              <a:rPr b="1" lang="en" sz="3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11700" y="1866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Turn your chart over, and copy this chart on the back: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/>
              <a:t>Now, try to guess / remember the word in each of these boxes from looking at the IPA: </a:t>
            </a:r>
          </a:p>
        </p:txBody>
      </p:sp>
      <p:graphicFrame>
        <p:nvGraphicFramePr>
          <p:cNvPr id="162" name="Shape 162"/>
          <p:cNvGraphicFramePr/>
          <p:nvPr/>
        </p:nvGraphicFramePr>
        <p:xfrm>
          <a:off x="311700" y="1056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{A425B8F5-AC31-4543-8537-2924C4518373}</a:tableStyleId>
              </a:tblPr>
              <a:tblGrid>
                <a:gridCol w="2267900"/>
                <a:gridCol w="2080025"/>
                <a:gridCol w="2173950"/>
                <a:gridCol w="2080025"/>
              </a:tblGrid>
              <a:tr h="617650">
                <a:tc>
                  <a:txBody>
                    <a:bodyPr>
                      <a:noAutofit/>
                    </a:bodyPr>
                    <a:lstStyle/>
                    <a:p>
                      <a:pPr indent="-419100" lvl="0" marL="457200" rtl="0">
                        <a:spcBef>
                          <a:spcPts val="0"/>
                        </a:spcBef>
                        <a:buSzPct val="100000"/>
                        <a:buAutoNum type="arabicPeriod"/>
                      </a:pPr>
                      <a:r>
                        <a:rPr lang="en" sz="3000"/>
                        <a:t>/bik/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 /</a:t>
                      </a:r>
                      <a:r>
                        <a:rPr lang="en" sz="3000">
                          <a:solidFill>
                            <a:schemeClr val="dk2"/>
                          </a:solidFill>
                        </a:rPr>
                        <a:t>'</a:t>
                      </a:r>
                      <a:r>
                        <a:rPr lang="en" sz="3000"/>
                        <a:t>mjuzɪk/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/kɑr'tun/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 /</a:t>
                      </a:r>
                      <a:r>
                        <a:rPr lang="en" sz="3000">
                          <a:solidFill>
                            <a:schemeClr val="dk2"/>
                          </a:solidFill>
                        </a:rPr>
                        <a:t>pik</a:t>
                      </a:r>
                      <a:r>
                        <a:rPr lang="en" sz="3000"/>
                        <a:t>/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</a:tr>
              <a:tr h="6764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2.  /'titʃər/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/'kɪtʃən/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/'kʌltʃər/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/'pɪktʃər/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881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36666"/>
                        <a:buFont typeface="Arial"/>
                        <a:buNone/>
                      </a:pPr>
                      <a:r>
                        <a:rPr lang="en" sz="3000"/>
                        <a:t>3.  </a:t>
                      </a:r>
                      <a:r>
                        <a:rPr lang="en" sz="2800"/>
                        <a:t>/dʒoʊk/</a:t>
                      </a:r>
                      <a:r>
                        <a:rPr b="1" lang="en" sz="30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	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 /ˈdʒaɪənt/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2"/>
                        </a:buClr>
                        <a:buSzPct val="36666"/>
                        <a:buFont typeface="Arial"/>
                        <a:buNone/>
                      </a:pPr>
                      <a:r>
                        <a:rPr lang="en" sz="3000">
                          <a:solidFill>
                            <a:schemeClr val="dk2"/>
                          </a:solidFill>
                        </a:rPr>
                        <a:t>   /eɪdʒ/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 /ˈɪndʒər/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/>
        </p:nvSpPr>
        <p:spPr>
          <a:xfrm>
            <a:off x="198275" y="290850"/>
            <a:ext cx="8854200" cy="4720800"/>
          </a:xfrm>
          <a:prstGeom prst="rect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Discuss with a partner: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AutoNum type="arabicPeriod"/>
            </a:pPr>
            <a:r>
              <a:rPr b="1" lang="en" sz="2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sounds are /k/, /t</a:t>
            </a:r>
            <a:r>
              <a:rPr lang="en" sz="2900">
                <a:solidFill>
                  <a:schemeClr val="dk2"/>
                </a:solidFill>
              </a:rPr>
              <a:t>ʃ</a:t>
            </a:r>
            <a:r>
              <a:rPr b="1" lang="en" sz="2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/, and /dʒ/?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2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AutoNum type="arabicPeriod"/>
            </a:pPr>
            <a:r>
              <a:rPr b="1" lang="en" sz="2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sounds are /</a:t>
            </a:r>
            <a:r>
              <a:rPr lang="en" sz="2900">
                <a:solidFill>
                  <a:schemeClr val="dk2"/>
                </a:solidFill>
              </a:rPr>
              <a:t>j</a:t>
            </a:r>
            <a:r>
              <a:rPr b="1" lang="en" sz="2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/ and /</a:t>
            </a:r>
            <a:r>
              <a:rPr b="1" lang="en" sz="2900">
                <a:solidFill>
                  <a:schemeClr val="dk2"/>
                </a:solidFill>
              </a:rPr>
              <a:t>k/?</a:t>
            </a:r>
            <a:r>
              <a:rPr lang="en" sz="2900">
                <a:solidFill>
                  <a:schemeClr val="dk2"/>
                </a:solidFill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2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Calibri"/>
              <a:buAutoNum type="arabicPeriod"/>
            </a:pPr>
            <a:r>
              <a:rPr b="1" lang="en" sz="2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do these symbols mean:   /   and   ‘   ?  </a:t>
            </a:r>
            <a:br>
              <a:rPr b="1" lang="en" sz="2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-431800" lvl="0" marL="457200" rtl="0">
              <a:spcBef>
                <a:spcPts val="0"/>
              </a:spcBef>
              <a:buClr>
                <a:schemeClr val="dk2"/>
              </a:buClr>
              <a:buSzPct val="110344"/>
              <a:buFont typeface="Calibri"/>
              <a:buAutoNum type="arabicPeriod"/>
            </a:pPr>
            <a:r>
              <a:rPr b="1" lang="en" sz="2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Say “beak” and “peak” out loud. What happens to your lips when you do?  </a:t>
            </a:r>
            <a:r>
              <a:rPr b="1" lang="en" sz="32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36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br>
              <a:rPr b="1" lang="en" sz="3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490250" y="526350"/>
            <a:ext cx="82641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 u="sng">
                <a:latin typeface="Montserrat"/>
                <a:ea typeface="Montserrat"/>
                <a:cs typeface="Montserrat"/>
                <a:sym typeface="Montserrat"/>
              </a:rPr>
              <a:t>At your table, discuss: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indent="-355600" lvl="0" marL="457200" rtl="0">
              <a:spcBef>
                <a:spcPts val="0"/>
              </a:spcBef>
              <a:buSzPct val="100000"/>
              <a:buFont typeface="Montserrat"/>
              <a:buAutoNum type="arabicParenR"/>
            </a:pPr>
            <a:r>
              <a:rPr lang="en" sz="2000">
                <a:latin typeface="Montserrat"/>
                <a:ea typeface="Montserrat"/>
                <a:cs typeface="Montserrat"/>
                <a:sym typeface="Montserrat"/>
              </a:rPr>
              <a:t>How did I set a context for this lesson? In other words, how did I show you the importance of learning IPA? </a:t>
            </a:r>
            <a:br>
              <a:rPr lang="en" sz="2000">
                <a:latin typeface="Montserrat"/>
                <a:ea typeface="Montserrat"/>
                <a:cs typeface="Montserrat"/>
                <a:sym typeface="Montserrat"/>
              </a:rPr>
            </a:br>
          </a:p>
          <a:p>
            <a:pPr indent="-355600" lvl="0" marL="457200" rtl="0">
              <a:spcBef>
                <a:spcPts val="0"/>
              </a:spcBef>
              <a:buSzPct val="100000"/>
              <a:buFont typeface="Montserrat"/>
              <a:buAutoNum type="arabicParenR"/>
            </a:pPr>
            <a:r>
              <a:rPr lang="en" sz="2000">
                <a:latin typeface="Montserrat"/>
                <a:ea typeface="Montserrat"/>
                <a:cs typeface="Montserrat"/>
                <a:sym typeface="Montserrat"/>
              </a:rPr>
              <a:t>What was the learning objective for this lesson? </a:t>
            </a:r>
            <a:br>
              <a:rPr lang="en" sz="2000">
                <a:latin typeface="Montserrat"/>
                <a:ea typeface="Montserrat"/>
                <a:cs typeface="Montserrat"/>
                <a:sym typeface="Montserrat"/>
              </a:rPr>
            </a:br>
          </a:p>
          <a:p>
            <a:pPr indent="-355600" lvl="0" marL="457200" rtl="0">
              <a:spcBef>
                <a:spcPts val="0"/>
              </a:spcBef>
              <a:buSzPct val="100000"/>
              <a:buFont typeface="Montserrat"/>
              <a:buAutoNum type="arabicParenR"/>
            </a:pPr>
            <a:r>
              <a:rPr lang="en" sz="2000">
                <a:latin typeface="Montserrat"/>
                <a:ea typeface="Montserrat"/>
                <a:cs typeface="Montserrat"/>
                <a:sym typeface="Montserrat"/>
              </a:rPr>
              <a:t> What are the possible benefits of setting the conditions up for students to teach each other content vs. teaching it to them directly? What are the possible disadvantages? </a:t>
            </a:r>
            <a:br>
              <a:rPr lang="en" sz="2000">
                <a:latin typeface="Montserrat"/>
                <a:ea typeface="Montserrat"/>
                <a:cs typeface="Montserrat"/>
                <a:sym typeface="Montserrat"/>
              </a:rPr>
            </a:br>
          </a:p>
          <a:p>
            <a:pPr indent="-355600" lvl="0" marL="457200" rtl="0">
              <a:spcBef>
                <a:spcPts val="0"/>
              </a:spcBef>
              <a:buSzPct val="100000"/>
              <a:buFont typeface="Montserrat"/>
              <a:buAutoNum type="arabicParenR"/>
            </a:pPr>
            <a:r>
              <a:rPr lang="en" sz="2000">
                <a:latin typeface="Montserrat"/>
                <a:ea typeface="Montserrat"/>
                <a:cs typeface="Montserrat"/>
                <a:sym typeface="Montserrat"/>
              </a:rPr>
              <a:t>How could you use this framework to introduce or practice a concept in </a:t>
            </a:r>
            <a:r>
              <a:rPr i="1" lang="en" sz="2000">
                <a:latin typeface="Montserrat"/>
                <a:ea typeface="Montserrat"/>
                <a:cs typeface="Montserrat"/>
                <a:sym typeface="Montserrat"/>
              </a:rPr>
              <a:t>your </a:t>
            </a:r>
            <a:r>
              <a:rPr lang="en" sz="2000">
                <a:latin typeface="Montserrat"/>
                <a:ea typeface="Montserrat"/>
                <a:cs typeface="Montserrat"/>
                <a:sym typeface="Montserrat"/>
              </a:rPr>
              <a:t>class?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Guided Discovery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Vocab Sort (review)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/>
        </p:nvSpPr>
        <p:spPr>
          <a:xfrm>
            <a:off x="453250" y="1641287"/>
            <a:ext cx="8208900" cy="2737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183" name="Shape 183"/>
          <p:cNvGraphicFramePr/>
          <p:nvPr/>
        </p:nvGraphicFramePr>
        <p:xfrm>
          <a:off x="481825" y="1641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{A425B8F5-AC31-4543-8537-2924C4518373}</a:tableStyleId>
              </a:tblPr>
              <a:tblGrid>
                <a:gridCol w="2726775"/>
                <a:gridCol w="2726775"/>
                <a:gridCol w="2726775"/>
              </a:tblGrid>
              <a:tr h="97485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have no clue! 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might know these...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definitely know these!</a:t>
                      </a:r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875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875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875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184" name="Shape 184"/>
          <p:cNvSpPr txBox="1"/>
          <p:nvPr/>
        </p:nvSpPr>
        <p:spPr>
          <a:xfrm>
            <a:off x="214675" y="752775"/>
            <a:ext cx="8741400" cy="7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000">
                <a:highlight>
                  <a:srgbClr val="FFFFFF"/>
                </a:highlight>
              </a:rPr>
              <a:t>Copy this chart onto your own piece of paper: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265500" y="26425"/>
            <a:ext cx="4045200" cy="890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 List:</a:t>
            </a:r>
          </a:p>
        </p:txBody>
      </p:sp>
      <p:sp>
        <p:nvSpPr>
          <p:cNvPr id="190" name="Shape 190"/>
          <p:cNvSpPr txBox="1"/>
          <p:nvPr>
            <p:ph idx="1" type="subTitle"/>
          </p:nvPr>
        </p:nvSpPr>
        <p:spPr>
          <a:xfrm>
            <a:off x="265500" y="850625"/>
            <a:ext cx="4045200" cy="4244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30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Factor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latin typeface="Arial"/>
                <a:ea typeface="Arial"/>
                <a:cs typeface="Arial"/>
                <a:sym typeface="Arial"/>
              </a:rPr>
              <a:t>Telomeres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Divisible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latin typeface="Arial"/>
                <a:ea typeface="Arial"/>
                <a:cs typeface="Arial"/>
                <a:sym typeface="Arial"/>
              </a:rPr>
              <a:t>Cortisol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Polynomial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Asymptote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Psychonueroimmunology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buNone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Quadratic Equation</a:t>
            </a:r>
            <a:b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" sz="2400">
                <a:latin typeface="Arial"/>
                <a:ea typeface="Arial"/>
                <a:cs typeface="Arial"/>
                <a:sym typeface="Arial"/>
              </a:rPr>
              <a:t>Locus of control</a:t>
            </a:r>
          </a:p>
        </p:txBody>
      </p:sp>
      <p:sp>
        <p:nvSpPr>
          <p:cNvPr id="191" name="Shape 191"/>
          <p:cNvSpPr/>
          <p:nvPr/>
        </p:nvSpPr>
        <p:spPr>
          <a:xfrm>
            <a:off x="4705875" y="158050"/>
            <a:ext cx="4282500" cy="47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192" name="Shape 192"/>
          <p:cNvGraphicFramePr/>
          <p:nvPr/>
        </p:nvGraphicFramePr>
        <p:xfrm>
          <a:off x="4720500" y="166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{A425B8F5-AC31-4543-8537-2924C4518373}</a:tableStyleId>
              </a:tblPr>
              <a:tblGrid>
                <a:gridCol w="1435275"/>
                <a:gridCol w="1435275"/>
                <a:gridCol w="1400525"/>
              </a:tblGrid>
              <a:tr h="64195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No clue! 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Maybe...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Definitely!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981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3000">
                        <a:solidFill>
                          <a:schemeClr val="dk2"/>
                        </a:solidFill>
                      </a:endParaRPr>
                    </a:p>
                    <a:p>
                      <a:pPr lvl="0" rtl="0" algn="ctr">
                        <a:spcBef>
                          <a:spcPts val="0"/>
                        </a:spcBef>
                        <a:buClr>
                          <a:schemeClr val="dk2"/>
                        </a:buClr>
                        <a:buSzPct val="61111"/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3000">
                        <a:solidFill>
                          <a:schemeClr val="dk2"/>
                        </a:solidFill>
                      </a:endParaRPr>
                    </a:p>
                    <a:p>
                      <a:pPr lvl="0" rtl="0" algn="ctr">
                        <a:spcBef>
                          <a:spcPts val="0"/>
                        </a:spcBef>
                        <a:buClr>
                          <a:schemeClr val="dk2"/>
                        </a:buClr>
                        <a:buSzPct val="61111"/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3000">
                        <a:solidFill>
                          <a:schemeClr val="dk2"/>
                        </a:solidFill>
                      </a:endParaRPr>
                    </a:p>
                    <a:p>
                      <a:pPr lvl="0" rtl="0" algn="ctr">
                        <a:spcBef>
                          <a:spcPts val="0"/>
                        </a:spcBef>
                        <a:buClr>
                          <a:schemeClr val="dk2"/>
                        </a:buClr>
                        <a:buSzPct val="61111"/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576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576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265500" y="26425"/>
            <a:ext cx="4045200" cy="890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Vocab List:</a:t>
            </a:r>
          </a:p>
        </p:txBody>
      </p:sp>
      <p:sp>
        <p:nvSpPr>
          <p:cNvPr id="198" name="Shape 198"/>
          <p:cNvSpPr/>
          <p:nvPr/>
        </p:nvSpPr>
        <p:spPr>
          <a:xfrm>
            <a:off x="4705875" y="158050"/>
            <a:ext cx="4282500" cy="4787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199" name="Shape 199"/>
          <p:cNvGraphicFramePr/>
          <p:nvPr/>
        </p:nvGraphicFramePr>
        <p:xfrm>
          <a:off x="4720500" y="166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{A425B8F5-AC31-4543-8537-2924C4518373}</a:tableStyleId>
              </a:tblPr>
              <a:tblGrid>
                <a:gridCol w="1435275"/>
                <a:gridCol w="1435275"/>
                <a:gridCol w="1400525"/>
              </a:tblGrid>
              <a:tr h="641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No clue! 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Maybe...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Definitely!</a:t>
                      </a: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981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3000">
                        <a:solidFill>
                          <a:schemeClr val="dk2"/>
                        </a:solidFill>
                      </a:endParaRPr>
                    </a:p>
                    <a:p>
                      <a:pPr lvl="0" rtl="0" algn="ctr">
                        <a:spcBef>
                          <a:spcPts val="0"/>
                        </a:spcBef>
                        <a:buClr>
                          <a:schemeClr val="dk2"/>
                        </a:buClr>
                        <a:buSzPct val="61111"/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3000">
                        <a:solidFill>
                          <a:schemeClr val="dk2"/>
                        </a:solidFill>
                      </a:endParaRPr>
                    </a:p>
                    <a:p>
                      <a:pPr lvl="0" rtl="0" algn="ctr">
                        <a:spcBef>
                          <a:spcPts val="0"/>
                        </a:spcBef>
                        <a:buClr>
                          <a:schemeClr val="dk2"/>
                        </a:buClr>
                        <a:buSzPct val="61111"/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3000">
                        <a:solidFill>
                          <a:schemeClr val="dk2"/>
                        </a:solidFill>
                      </a:endParaRPr>
                    </a:p>
                    <a:p>
                      <a:pPr lvl="0" rtl="0" algn="ctr">
                        <a:spcBef>
                          <a:spcPts val="0"/>
                        </a:spcBef>
                        <a:buClr>
                          <a:schemeClr val="dk2"/>
                        </a:buClr>
                        <a:buSzPct val="61111"/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576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576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200" name="Shape 200"/>
          <p:cNvSpPr txBox="1"/>
          <p:nvPr>
            <p:ph idx="1" type="subTitle"/>
          </p:nvPr>
        </p:nvSpPr>
        <p:spPr>
          <a:xfrm>
            <a:off x="265500" y="850625"/>
            <a:ext cx="4045200" cy="4244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30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Factor</a:t>
            </a:r>
          </a:p>
          <a:p>
            <a:pPr lvl="0" rtl="0">
              <a:lnSpc>
                <a:spcPct val="130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latin typeface="Arial"/>
                <a:ea typeface="Arial"/>
                <a:cs typeface="Arial"/>
                <a:sym typeface="Arial"/>
              </a:rPr>
              <a:t>Telomeres</a:t>
            </a:r>
          </a:p>
          <a:p>
            <a:pPr lvl="0" rtl="0">
              <a:lnSpc>
                <a:spcPct val="130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Divisible</a:t>
            </a:r>
          </a:p>
          <a:p>
            <a:pPr lvl="0" rtl="0">
              <a:lnSpc>
                <a:spcPct val="130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latin typeface="Arial"/>
                <a:ea typeface="Arial"/>
                <a:cs typeface="Arial"/>
                <a:sym typeface="Arial"/>
              </a:rPr>
              <a:t>Cortisol</a:t>
            </a:r>
          </a:p>
          <a:p>
            <a:pPr lvl="0" rtl="0">
              <a:lnSpc>
                <a:spcPct val="130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Polynomial</a:t>
            </a:r>
          </a:p>
          <a:p>
            <a:pPr lvl="0" rtl="0">
              <a:lnSpc>
                <a:spcPct val="130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Asymptote</a:t>
            </a:r>
          </a:p>
          <a:p>
            <a:pPr lvl="0" rtl="0">
              <a:lnSpc>
                <a:spcPct val="130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Psychonueroimmunology</a:t>
            </a:r>
          </a:p>
          <a:p>
            <a:pPr lvl="0" rtl="0">
              <a:lnSpc>
                <a:spcPct val="130000"/>
              </a:lnSpc>
              <a:spcBef>
                <a:spcPts val="0"/>
              </a:spcBef>
              <a:buNone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Quadratic Equation</a:t>
            </a:r>
            <a:b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" sz="2400">
                <a:latin typeface="Arial"/>
                <a:ea typeface="Arial"/>
                <a:cs typeface="Arial"/>
                <a:sym typeface="Arial"/>
              </a:rPr>
              <a:t>Locus of control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Factor Chart.png" id="208" name="Shape 2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0961" y="0"/>
            <a:ext cx="7422077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lide1.jpg" id="216" name="Shape 2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41676" y="0"/>
            <a:ext cx="666064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Four Corners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idx="1" type="body"/>
          </p:nvPr>
        </p:nvSpPr>
        <p:spPr>
          <a:xfrm>
            <a:off x="742275" y="1595050"/>
            <a:ext cx="3405000" cy="342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lphaLcPeriod"/>
            </a:pPr>
            <a:r>
              <a:rPr lang="en" sz="2400" u="sng">
                <a:latin typeface="Arial"/>
                <a:ea typeface="Arial"/>
                <a:cs typeface="Arial"/>
                <a:sym typeface="Arial"/>
              </a:rPr>
              <a:t>12 + 7 (6 - 4)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indent="457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    5</a:t>
            </a:r>
            <a:br>
              <a:rPr lang="en" sz="2400">
                <a:latin typeface="Arial"/>
                <a:ea typeface="Arial"/>
                <a:cs typeface="Arial"/>
                <a:sym typeface="Arial"/>
              </a:rPr>
            </a:br>
          </a:p>
          <a:p>
            <a:pPr indent="-381000" lvl="0" marL="457200" rtl="0">
              <a:spcBef>
                <a:spcPts val="0"/>
              </a:spcBef>
              <a:buSzPct val="100000"/>
              <a:buFont typeface="Arial"/>
              <a:buAutoNum type="alphaLcPeriod"/>
            </a:pPr>
            <a:r>
              <a:rPr lang="en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6(x + 3) = 24 (x +0)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315025" y="130050"/>
            <a:ext cx="7965600" cy="1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>
                <a:latin typeface="Oswald"/>
                <a:ea typeface="Oswald"/>
                <a:cs typeface="Oswald"/>
                <a:sym typeface="Oswald"/>
              </a:rPr>
              <a:t>Which of the following is an example of a quadratic equation?</a:t>
            </a:r>
          </a:p>
        </p:txBody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4769425" y="1650850"/>
            <a:ext cx="3014700" cy="342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c.  </a:t>
            </a:r>
            <a:r>
              <a:rPr lang="en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ax</a:t>
            </a:r>
            <a:r>
              <a:rPr baseline="30000" lang="en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2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+ 4x + b = 21</a:t>
            </a:r>
            <a:br>
              <a:rPr lang="en" sz="2400">
                <a:latin typeface="Arial"/>
                <a:ea typeface="Arial"/>
                <a:cs typeface="Arial"/>
                <a:sym typeface="Arial"/>
              </a:rPr>
            </a:b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d. 5x = 6 + 3y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3133500" y="1770450"/>
            <a:ext cx="1181100" cy="4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= 41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/>
        </p:nvSpPr>
        <p:spPr>
          <a:xfrm>
            <a:off x="384850" y="397700"/>
            <a:ext cx="7965600" cy="1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>
                <a:latin typeface="Oswald"/>
                <a:ea typeface="Oswald"/>
                <a:cs typeface="Oswald"/>
                <a:sym typeface="Oswald"/>
              </a:rPr>
              <a:t>Which of the following sentences says “I took a shower” in IPA? </a:t>
            </a:r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384850" y="1929000"/>
            <a:ext cx="3698400" cy="3110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lphaLcPeriod"/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/aɪ,tukə’θawər/</a:t>
            </a:r>
            <a:br>
              <a:rPr lang="en" sz="3600">
                <a:latin typeface="Arial"/>
                <a:ea typeface="Arial"/>
                <a:cs typeface="Arial"/>
                <a:sym typeface="Arial"/>
              </a:rPr>
            </a:b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" sz="3600">
                <a:latin typeface="Arial"/>
                <a:ea typeface="Arial"/>
                <a:cs typeface="Arial"/>
                <a:sym typeface="Arial"/>
              </a:rPr>
              <a:t>. /aɪ,tʊkə’ʃaʊər/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4761450" y="1929000"/>
            <a:ext cx="3698400" cy="321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" sz="3600">
                <a:latin typeface="Arial"/>
                <a:ea typeface="Arial"/>
                <a:cs typeface="Arial"/>
                <a:sym typeface="Arial"/>
              </a:rPr>
              <a:t>. /ɛɪ,tʊkə’θawər/</a:t>
            </a:r>
            <a:br>
              <a:rPr lang="en" sz="3600">
                <a:latin typeface="Arial"/>
                <a:ea typeface="Arial"/>
                <a:cs typeface="Arial"/>
                <a:sym typeface="Arial"/>
              </a:rPr>
            </a:b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d. /ɛɪ,tukə’ʃaʊər/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x="874275" y="1846175"/>
            <a:ext cx="3079500" cy="342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Arial"/>
              <a:buAutoNum type="alphaLcPeriod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Oxytocin</a:t>
            </a:r>
            <a:br>
              <a:rPr lang="en" sz="2400">
                <a:latin typeface="Arial"/>
                <a:ea typeface="Arial"/>
                <a:cs typeface="Arial"/>
                <a:sym typeface="Arial"/>
              </a:rPr>
            </a:b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>
              <a:spcBef>
                <a:spcPts val="0"/>
              </a:spcBef>
              <a:buSzPct val="100000"/>
              <a:buFont typeface="Arial"/>
              <a:buAutoNum type="alphaLcPeriod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Problem-focused coping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315025" y="130050"/>
            <a:ext cx="7965600" cy="1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2"/>
              </a:buClr>
              <a:buSzPct val="30555"/>
              <a:buFont typeface="Arial"/>
              <a:buNone/>
            </a:pPr>
            <a:r>
              <a:rPr lang="en" sz="3600">
                <a:latin typeface="Oswald"/>
                <a:ea typeface="Oswald"/>
                <a:cs typeface="Oswald"/>
                <a:sym typeface="Oswald"/>
              </a:rPr>
              <a:t>In response to various stressors, ________ increases your heart rate and respiration.</a:t>
            </a: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4760125" y="1798500"/>
            <a:ext cx="3228600" cy="342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c.  The general adaptation syndrome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d. The sympathetic nervous system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265500" y="745850"/>
            <a:ext cx="4045200" cy="842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is Marissa.</a:t>
            </a:r>
          </a:p>
        </p:txBody>
      </p:sp>
      <p:sp>
        <p:nvSpPr>
          <p:cNvPr id="70" name="Shape 70"/>
          <p:cNvSpPr txBox="1"/>
          <p:nvPr>
            <p:ph idx="1" type="subTitle"/>
          </p:nvPr>
        </p:nvSpPr>
        <p:spPr>
          <a:xfrm>
            <a:off x="265500" y="17241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She wants to get her MA in teaching.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She needs 12 credits.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She got accepted to both Hunter College and SUNY Purchase.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(</a:t>
            </a:r>
            <a:r>
              <a:rPr i="1" lang="en"/>
              <a:t>You’re </a:t>
            </a:r>
            <a:r>
              <a:rPr lang="en"/>
              <a:t>paying for her degree!) 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4690150" y="3870050"/>
            <a:ext cx="44538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/>
              <a:t>Image description: young woman brushing hair from her eyes.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0075" y="745850"/>
            <a:ext cx="4563925" cy="312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type="title"/>
          </p:nvPr>
        </p:nvSpPr>
        <p:spPr>
          <a:xfrm>
            <a:off x="274175" y="217425"/>
            <a:ext cx="8439000" cy="689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Resources + Links: 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563775" y="1375725"/>
            <a:ext cx="8149500" cy="34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 txBox="1"/>
          <p:nvPr/>
        </p:nvSpPr>
        <p:spPr>
          <a:xfrm>
            <a:off x="288150" y="1168900"/>
            <a:ext cx="8567700" cy="38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" sz="2400">
                <a:solidFill>
                  <a:srgbClr val="FFFFFF"/>
                </a:solidFill>
              </a:rPr>
              <a:t>CTL website: </a:t>
            </a:r>
            <a:r>
              <a:rPr lang="en" sz="2400" u="sng">
                <a:solidFill>
                  <a:srgbClr val="FFFFFF"/>
                </a:solidFill>
                <a:hlinkClick r:id="rId3"/>
              </a:rPr>
              <a:t>http://bit.ly/CTLProgramming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" sz="2400">
                <a:solidFill>
                  <a:srgbClr val="FFFFFF"/>
                </a:solidFill>
              </a:rPr>
              <a:t>Active learning strategies: </a:t>
            </a:r>
            <a:r>
              <a:rPr lang="en" sz="2400" u="sng">
                <a:solidFill>
                  <a:srgbClr val="FFFFFF"/>
                </a:solidFill>
              </a:rPr>
              <a:t>http://bit.ly/baruchal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3. Math resource pack: </a:t>
            </a:r>
            <a:r>
              <a:rPr lang="en" sz="1800" u="sng">
                <a:solidFill>
                  <a:srgbClr val="FFFFFF"/>
                </a:solidFill>
                <a:hlinkClick r:id="rId4"/>
              </a:rPr>
              <a:t>http://bit.ly/MathActiveLearningResources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4. Laurie - </a:t>
            </a:r>
            <a:r>
              <a:rPr lang="en" sz="2400" u="sng">
                <a:solidFill>
                  <a:srgbClr val="FFFFFF"/>
                </a:solidFill>
                <a:hlinkClick r:id="rId5"/>
              </a:rPr>
              <a:t>laurie.hurson@baruch.cuny.edu</a:t>
            </a:r>
            <a:br>
              <a:rPr lang="en" sz="2400">
                <a:solidFill>
                  <a:srgbClr val="FFFFFF"/>
                </a:solidFill>
              </a:rPr>
            </a:br>
            <a:r>
              <a:rPr lang="en" sz="2400">
                <a:solidFill>
                  <a:srgbClr val="FFFFFF"/>
                </a:solidFill>
              </a:rPr>
              <a:t>Lindsey - </a:t>
            </a:r>
            <a:r>
              <a:rPr lang="en" sz="2400" u="sng">
                <a:solidFill>
                  <a:srgbClr val="FFFFFF"/>
                </a:solidFill>
                <a:hlinkClick r:id="rId6"/>
              </a:rPr>
              <a:t>lindsey.albracht@baruch.cuny.edu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265512" y="1410200"/>
            <a:ext cx="4045200" cy="744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500"/>
              <a:t>Hunter College</a:t>
            </a:r>
          </a:p>
        </p:txBody>
      </p:sp>
      <p:sp>
        <p:nvSpPr>
          <p:cNvPr id="78" name="Shape 78"/>
          <p:cNvSpPr txBox="1"/>
          <p:nvPr>
            <p:ph type="title"/>
          </p:nvPr>
        </p:nvSpPr>
        <p:spPr>
          <a:xfrm>
            <a:off x="4835400" y="1410200"/>
            <a:ext cx="4045200" cy="744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500">
                <a:highlight>
                  <a:srgbClr val="FFFFFF"/>
                </a:highlight>
              </a:rPr>
              <a:t>SUNY Purchase</a:t>
            </a:r>
          </a:p>
        </p:txBody>
      </p:sp>
      <p:graphicFrame>
        <p:nvGraphicFramePr>
          <p:cNvPr id="79" name="Shape 79"/>
          <p:cNvGraphicFramePr/>
          <p:nvPr/>
        </p:nvGraphicFramePr>
        <p:xfrm>
          <a:off x="148312" y="2254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{A425B8F5-AC31-4543-8537-2924C4518373}</a:tableStyleId>
              </a:tblPr>
              <a:tblGrid>
                <a:gridCol w="1255475"/>
                <a:gridCol w="1121100"/>
                <a:gridCol w="1903000"/>
              </a:tblGrid>
              <a:tr h="7385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Needs 12 credits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$560 per credit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One-time technology</a:t>
                      </a:r>
                      <a:r>
                        <a:rPr lang="en" sz="2400"/>
                        <a:t> fee = $150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80" name="Shape 80"/>
          <p:cNvGraphicFramePr/>
          <p:nvPr/>
        </p:nvGraphicFramePr>
        <p:xfrm>
          <a:off x="4775550" y="2254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{A425B8F5-AC31-4543-8537-2924C4518373}</a:tableStyleId>
              </a:tblPr>
              <a:tblGrid>
                <a:gridCol w="1229475"/>
                <a:gridCol w="1180600"/>
                <a:gridCol w="1754825"/>
              </a:tblGrid>
              <a:tr h="7385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Needs 12 credits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$630 per credit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No technology fee. 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81" name="Shape 81"/>
          <p:cNvSpPr txBox="1"/>
          <p:nvPr/>
        </p:nvSpPr>
        <p:spPr>
          <a:xfrm>
            <a:off x="401750" y="3841425"/>
            <a:ext cx="7965600" cy="1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Oswald"/>
                <a:ea typeface="Oswald"/>
                <a:cs typeface="Oswald"/>
                <a:sym typeface="Oswald"/>
              </a:rPr>
              <a:t>Which one is cheaper?  What’s the </a:t>
            </a:r>
          </a:p>
          <a:p>
            <a:pPr indent="457200" lvl="0" marL="3657600">
              <a:spcBef>
                <a:spcPts val="0"/>
              </a:spcBef>
              <a:buNone/>
            </a:pPr>
            <a:r>
              <a:rPr lang="en" sz="3600">
                <a:latin typeface="Oswald"/>
                <a:ea typeface="Oswald"/>
                <a:cs typeface="Oswald"/>
                <a:sym typeface="Oswald"/>
              </a:rPr>
              <a:t>difference in cost?  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563775" y="424225"/>
            <a:ext cx="8232300" cy="5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latin typeface="Oswald"/>
                <a:ea typeface="Oswald"/>
                <a:cs typeface="Oswald"/>
                <a:sym typeface="Oswald"/>
              </a:rPr>
              <a:t>How can we tell...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15400" y="1429750"/>
            <a:ext cx="3374700" cy="3071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Arial"/>
              <a:buAutoNum type="alphaLcPeriod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(560x12)+150=H</a:t>
            </a:r>
            <a:br>
              <a:rPr lang="en" sz="2400">
                <a:latin typeface="Arial"/>
                <a:ea typeface="Arial"/>
                <a:cs typeface="Arial"/>
                <a:sym typeface="Arial"/>
              </a:rPr>
            </a:br>
            <a:r>
              <a:rPr lang="en" sz="2400">
                <a:latin typeface="Arial"/>
                <a:ea typeface="Arial"/>
                <a:cs typeface="Arial"/>
                <a:sym typeface="Arial"/>
              </a:rPr>
              <a:t>(630x12)=S</a:t>
            </a:r>
            <a:br>
              <a:rPr lang="en" sz="2400">
                <a:latin typeface="Arial"/>
                <a:ea typeface="Arial"/>
                <a:cs typeface="Arial"/>
                <a:sym typeface="Arial"/>
              </a:rPr>
            </a:br>
            <a:r>
              <a:rPr lang="en" sz="2400">
                <a:latin typeface="Arial"/>
                <a:ea typeface="Arial"/>
                <a:cs typeface="Arial"/>
                <a:sym typeface="Arial"/>
              </a:rPr>
              <a:t>S-H=X</a:t>
            </a:r>
            <a:br>
              <a:rPr lang="en" sz="2400">
                <a:latin typeface="Arial"/>
                <a:ea typeface="Arial"/>
                <a:cs typeface="Arial"/>
                <a:sym typeface="Arial"/>
              </a:rPr>
            </a:br>
          </a:p>
          <a:p>
            <a:pPr indent="-381000" lvl="0" marL="457200" rtl="0">
              <a:spcBef>
                <a:spcPts val="0"/>
              </a:spcBef>
              <a:buSzPct val="100000"/>
              <a:buFont typeface="Arial"/>
              <a:buAutoNum type="alphaLcPeriod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560+150(12)=H</a:t>
            </a:r>
            <a:br>
              <a:rPr lang="en" sz="2400">
                <a:latin typeface="Arial"/>
                <a:ea typeface="Arial"/>
                <a:cs typeface="Arial"/>
                <a:sym typeface="Arial"/>
              </a:rPr>
            </a:br>
            <a:r>
              <a:rPr lang="en" sz="2400">
                <a:latin typeface="Arial"/>
                <a:ea typeface="Arial"/>
                <a:cs typeface="Arial"/>
                <a:sym typeface="Arial"/>
              </a:rPr>
              <a:t>630/12=S</a:t>
            </a:r>
            <a:br>
              <a:rPr lang="en" sz="2400">
                <a:latin typeface="Arial"/>
                <a:ea typeface="Arial"/>
                <a:cs typeface="Arial"/>
                <a:sym typeface="Arial"/>
              </a:rPr>
            </a:br>
            <a:r>
              <a:rPr lang="en" sz="2400">
                <a:latin typeface="Arial"/>
                <a:ea typeface="Arial"/>
                <a:cs typeface="Arial"/>
                <a:sym typeface="Arial"/>
              </a:rPr>
              <a:t>S-H=X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315025" y="130050"/>
            <a:ext cx="7965600" cy="1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>
                <a:latin typeface="Oswald"/>
                <a:ea typeface="Oswald"/>
                <a:cs typeface="Oswald"/>
                <a:sym typeface="Oswald"/>
              </a:rPr>
              <a:t>Which of these equations show us how much cheaper Hunter is than SUNY? Why?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397375" y="1429750"/>
            <a:ext cx="3293100" cy="3117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c.  560(12)+150=H</a:t>
            </a:r>
            <a:br>
              <a:rPr lang="en" sz="2400">
                <a:latin typeface="Arial"/>
                <a:ea typeface="Arial"/>
                <a:cs typeface="Arial"/>
                <a:sym typeface="Arial"/>
              </a:rPr>
            </a:br>
            <a:r>
              <a:rPr lang="en" sz="2400">
                <a:latin typeface="Arial"/>
                <a:ea typeface="Arial"/>
                <a:cs typeface="Arial"/>
                <a:sym typeface="Arial"/>
              </a:rPr>
              <a:t>	630(12)=S</a:t>
            </a:r>
            <a:br>
              <a:rPr lang="en" sz="2400">
                <a:latin typeface="Arial"/>
                <a:ea typeface="Arial"/>
                <a:cs typeface="Arial"/>
                <a:sym typeface="Arial"/>
              </a:rPr>
            </a:br>
            <a:r>
              <a:rPr lang="en" sz="2400">
                <a:latin typeface="Arial"/>
                <a:ea typeface="Arial"/>
                <a:cs typeface="Arial"/>
                <a:sym typeface="Arial"/>
              </a:rPr>
              <a:t>	S-H=X</a:t>
            </a:r>
            <a:br>
              <a:rPr lang="en" sz="2400">
                <a:latin typeface="Arial"/>
                <a:ea typeface="Arial"/>
                <a:cs typeface="Arial"/>
                <a:sym typeface="Arial"/>
              </a:rPr>
            </a:br>
            <a:br>
              <a:rPr lang="en" sz="2400">
                <a:latin typeface="Arial"/>
                <a:ea typeface="Arial"/>
                <a:cs typeface="Arial"/>
                <a:sym typeface="Arial"/>
              </a:rPr>
            </a:br>
            <a:r>
              <a:rPr lang="en" sz="2400"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" sz="2400">
                <a:latin typeface="Arial"/>
                <a:ea typeface="Arial"/>
                <a:cs typeface="Arial"/>
                <a:sym typeface="Arial"/>
              </a:rPr>
              <a:t>. 560(12)+150(12)=H</a:t>
            </a:r>
            <a:br>
              <a:rPr lang="en" sz="2400">
                <a:latin typeface="Arial"/>
                <a:ea typeface="Arial"/>
                <a:cs typeface="Arial"/>
                <a:sym typeface="Arial"/>
              </a:rPr>
            </a:br>
            <a:r>
              <a:rPr lang="en" sz="2400">
                <a:latin typeface="Arial"/>
                <a:ea typeface="Arial"/>
                <a:cs typeface="Arial"/>
                <a:sym typeface="Arial"/>
              </a:rPr>
              <a:t>	630(12)=S</a:t>
            </a:r>
            <a:br>
              <a:rPr lang="en" sz="2400">
                <a:latin typeface="Arial"/>
                <a:ea typeface="Arial"/>
                <a:cs typeface="Arial"/>
                <a:sym typeface="Arial"/>
              </a:rPr>
            </a:br>
            <a:r>
              <a:rPr lang="en" sz="2400">
                <a:latin typeface="Arial"/>
                <a:ea typeface="Arial"/>
                <a:cs typeface="Arial"/>
                <a:sym typeface="Arial"/>
              </a:rPr>
              <a:t>	S-H=X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312850" y="4570575"/>
            <a:ext cx="8378700" cy="4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1" lang="en" sz="1800"/>
              <a:t>*More than one answer is possible!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35300" y="347825"/>
            <a:ext cx="4045200" cy="744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500"/>
              <a:t>Hunter College</a:t>
            </a:r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>
            <a:off x="4908700" y="3727975"/>
            <a:ext cx="4045200" cy="744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-45085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3500">
                <a:highlight>
                  <a:srgbClr val="FFFFFF"/>
                </a:highlight>
              </a:rPr>
              <a:t>How much is a 3-credit class at Hunter + the tech fee? What about a 4-credit class?  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3500"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500">
              <a:highlight>
                <a:srgbClr val="FFFFFF"/>
              </a:highlight>
            </a:endParaRPr>
          </a:p>
        </p:txBody>
      </p:sp>
      <p:graphicFrame>
        <p:nvGraphicFramePr>
          <p:cNvPr id="97" name="Shape 97"/>
          <p:cNvGraphicFramePr/>
          <p:nvPr/>
        </p:nvGraphicFramePr>
        <p:xfrm>
          <a:off x="100925" y="1361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{A425B8F5-AC31-4543-8537-2924C4518373}</a:tableStyleId>
              </a:tblPr>
              <a:tblGrid>
                <a:gridCol w="1255475"/>
                <a:gridCol w="1134875"/>
                <a:gridCol w="1889225"/>
              </a:tblGrid>
              <a:tr h="13152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Needs 12 credits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$560 per credit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One time t</a:t>
                      </a:r>
                      <a:r>
                        <a:rPr lang="en" sz="2400"/>
                        <a:t>echnology fee = $150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35300" y="347825"/>
            <a:ext cx="4045200" cy="744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500"/>
              <a:t>Hunter College</a:t>
            </a:r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x="4908700" y="4164450"/>
            <a:ext cx="4045200" cy="308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3000">
              <a:highlight>
                <a:srgbClr val="FFFFFF"/>
              </a:highlight>
            </a:endParaRP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3000">
              <a:highlight>
                <a:srgbClr val="FFFFFF"/>
              </a:highlight>
            </a:endParaRP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3000">
              <a:highlight>
                <a:srgbClr val="FFFFFF"/>
              </a:highlight>
            </a:endParaRP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3000">
              <a:highlight>
                <a:srgbClr val="FFFFFF"/>
              </a:highlight>
            </a:endParaRP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3000">
              <a:highlight>
                <a:srgbClr val="FFFFFF"/>
              </a:highlight>
            </a:endParaRPr>
          </a:p>
          <a:p>
            <a:pPr lvl="0" rtl="0" algn="l">
              <a:spcBef>
                <a:spcPts val="0"/>
              </a:spcBef>
              <a:buNone/>
            </a:pPr>
            <a:r>
              <a:rPr lang="en" sz="3000"/>
              <a:t>Marissa is taking Introduction to Teaching (3 credits) and a Teaching Lab (4 credits) her first year. How much will we need to raise?</a:t>
            </a:r>
            <a:r>
              <a:rPr lang="en" sz="3500"/>
              <a:t> </a:t>
            </a:r>
            <a:r>
              <a:rPr lang="en" sz="3500">
                <a:highlight>
                  <a:srgbClr val="FFFFFF"/>
                </a:highlight>
              </a:rPr>
              <a:t> 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3500"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500">
              <a:highlight>
                <a:srgbClr val="FFFFFF"/>
              </a:highlight>
            </a:endParaRPr>
          </a:p>
        </p:txBody>
      </p:sp>
      <p:graphicFrame>
        <p:nvGraphicFramePr>
          <p:cNvPr id="104" name="Shape 104"/>
          <p:cNvGraphicFramePr/>
          <p:nvPr/>
        </p:nvGraphicFramePr>
        <p:xfrm>
          <a:off x="100925" y="1361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{A425B8F5-AC31-4543-8537-2924C4518373}</a:tableStyleId>
              </a:tblPr>
              <a:tblGrid>
                <a:gridCol w="1255475"/>
                <a:gridCol w="1134875"/>
                <a:gridCol w="1889225"/>
              </a:tblGrid>
              <a:tr h="13152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Needs 12 credits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$560 per credit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One time technology fee = $150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265537" y="371075"/>
            <a:ext cx="4045200" cy="744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500"/>
              <a:t>SUNY Purchase</a:t>
            </a:r>
          </a:p>
        </p:txBody>
      </p:sp>
      <p:sp>
        <p:nvSpPr>
          <p:cNvPr id="110" name="Shape 110"/>
          <p:cNvSpPr txBox="1"/>
          <p:nvPr>
            <p:ph type="title"/>
          </p:nvPr>
        </p:nvSpPr>
        <p:spPr>
          <a:xfrm>
            <a:off x="4908700" y="3727975"/>
            <a:ext cx="4045200" cy="744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500">
                <a:highlight>
                  <a:srgbClr val="FFFFFF"/>
                </a:highlight>
              </a:rPr>
              <a:t>How much is a 3-credit class at SUNY Purchase?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500"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500">
                <a:highlight>
                  <a:srgbClr val="FFFFFF"/>
                </a:highlight>
              </a:rPr>
              <a:t>How much is a 4-credit class at SUNY Purchase?</a:t>
            </a:r>
          </a:p>
        </p:txBody>
      </p:sp>
      <p:graphicFrame>
        <p:nvGraphicFramePr>
          <p:cNvPr id="111" name="Shape 111"/>
          <p:cNvGraphicFramePr/>
          <p:nvPr/>
        </p:nvGraphicFramePr>
        <p:xfrm>
          <a:off x="148362" y="162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{A425B8F5-AC31-4543-8537-2924C4518373}</a:tableStyleId>
              </a:tblPr>
              <a:tblGrid>
                <a:gridCol w="1255475"/>
                <a:gridCol w="1121100"/>
                <a:gridCol w="1903000"/>
              </a:tblGrid>
              <a:tr h="7385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Needs 12 credits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$630 per credit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/>
                        <a:t>No technology fee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Complete the table below that gives the total cost a student pays at each college, including Hunter’s one time technology fee, for taking any number from 3 to 12 credits during a semester.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 sz="2400"/>
              <a:t>Verify your results by creating a table in your graphing calculator.</a:t>
            </a:r>
          </a:p>
        </p:txBody>
      </p:sp>
      <p:graphicFrame>
        <p:nvGraphicFramePr>
          <p:cNvPr id="117" name="Shape 117"/>
          <p:cNvGraphicFramePr/>
          <p:nvPr/>
        </p:nvGraphicFramePr>
        <p:xfrm>
          <a:off x="952500" y="180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{A425B8F5-AC31-4543-8537-2924C4518373}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Number of credits (n)</a:t>
                      </a: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Cost at Hunter (H) in $</a:t>
                      </a: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Cost at SUNY (S) in $</a:t>
                      </a: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