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6"/>
  </p:notesMasterIdLst>
  <p:sldIdLst>
    <p:sldId id="256" r:id="rId2"/>
    <p:sldId id="272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59" r:id="rId11"/>
    <p:sldId id="273" r:id="rId12"/>
    <p:sldId id="275" r:id="rId13"/>
    <p:sldId id="276" r:id="rId14"/>
    <p:sldId id="278" r:id="rId15"/>
    <p:sldId id="279" r:id="rId16"/>
    <p:sldId id="280" r:id="rId17"/>
    <p:sldId id="282" r:id="rId18"/>
    <p:sldId id="283" r:id="rId19"/>
    <p:sldId id="266" r:id="rId20"/>
    <p:sldId id="267" r:id="rId21"/>
    <p:sldId id="270" r:id="rId22"/>
    <p:sldId id="271" r:id="rId23"/>
    <p:sldId id="269" r:id="rId24"/>
    <p:sldId id="26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B6047D-3B16-4D01-82CE-D69DB21449CF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83216D-50A3-4CF0-989D-960CF9B7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773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77053-860E-4F4C-B301-9A599DDA259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457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4A0B4AB-ABA7-45BE-B28C-82C81CF6D0CC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301FD27-D421-4A0F-AD1D-A465756CFEF5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0B4AB-ABA7-45BE-B28C-82C81CF6D0CC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1FD27-D421-4A0F-AD1D-A465756CFE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0B4AB-ABA7-45BE-B28C-82C81CF6D0CC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1FD27-D421-4A0F-AD1D-A465756CFE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0B4AB-ABA7-45BE-B28C-82C81CF6D0CC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1FD27-D421-4A0F-AD1D-A465756CFE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0B4AB-ABA7-45BE-B28C-82C81CF6D0CC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1FD27-D421-4A0F-AD1D-A465756CFE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0B4AB-ABA7-45BE-B28C-82C81CF6D0CC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1FD27-D421-4A0F-AD1D-A465756CFEF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0B4AB-ABA7-45BE-B28C-82C81CF6D0CC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1FD27-D421-4A0F-AD1D-A465756CFE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0B4AB-ABA7-45BE-B28C-82C81CF6D0CC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1FD27-D421-4A0F-AD1D-A465756CFE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0B4AB-ABA7-45BE-B28C-82C81CF6D0CC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1FD27-D421-4A0F-AD1D-A465756CFE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0B4AB-ABA7-45BE-B28C-82C81CF6D0CC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1FD27-D421-4A0F-AD1D-A465756CFEF5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0B4AB-ABA7-45BE-B28C-82C81CF6D0CC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1FD27-D421-4A0F-AD1D-A465756CFE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4A0B4AB-ABA7-45BE-B28C-82C81CF6D0CC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301FD27-D421-4A0F-AD1D-A465756CFEF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0" y="2286000"/>
            <a:ext cx="3313355" cy="1702160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Thinking like a Researcher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4038600"/>
            <a:ext cx="3309803" cy="1260629"/>
          </a:xfrm>
        </p:spPr>
        <p:txBody>
          <a:bodyPr/>
          <a:lstStyle/>
          <a:p>
            <a:r>
              <a:rPr lang="en-US" b="1" dirty="0" smtClean="0"/>
              <a:t>Research Methods</a:t>
            </a:r>
          </a:p>
          <a:p>
            <a:r>
              <a:rPr lang="en-US" b="1" dirty="0" smtClean="0"/>
              <a:t>Fall 2015</a:t>
            </a:r>
          </a:p>
          <a:p>
            <a:r>
              <a:rPr lang="en-US" b="1" dirty="0" smtClean="0"/>
              <a:t>September 8th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7592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876800"/>
          </a:xfrm>
        </p:spPr>
        <p:txBody>
          <a:bodyPr>
            <a:normAutofit fontScale="92500" lnSpcReduction="10000"/>
          </a:bodyPr>
          <a:lstStyle/>
          <a:p>
            <a:pPr marL="349250" indent="-349250">
              <a:buFont typeface="+mj-lt"/>
              <a:buAutoNum type="alphaUcPeriod"/>
            </a:pPr>
            <a:r>
              <a:rPr lang="en-US" dirty="0"/>
              <a:t>Though 667,000 out of 2 million farmers in the US are women, women historically have not been viewed as farmers but rather as the farmers wife</a:t>
            </a:r>
            <a:r>
              <a:rPr lang="en-US" dirty="0" smtClean="0"/>
              <a:t>.</a:t>
            </a:r>
          </a:p>
          <a:p>
            <a:pPr marL="349250" indent="-349250">
              <a:buFont typeface="+mj-lt"/>
              <a:buAutoNum type="alphaUcPeriod"/>
            </a:pPr>
            <a:endParaRPr lang="en-US" dirty="0"/>
          </a:p>
          <a:p>
            <a:pPr marL="349250" indent="-349250">
              <a:buFont typeface="+mj-lt"/>
              <a:buAutoNum type="alphaUcPeriod"/>
            </a:pPr>
            <a:r>
              <a:rPr lang="en-US" dirty="0"/>
              <a:t>The analysis of community opposition to group homes for the mentally handicapped…indicates that deteriorating neighborhoods are most likely to organize in opposition, but that upper-middle class neighborhoods are most likely to enjoy private access to local officials</a:t>
            </a:r>
            <a:r>
              <a:rPr lang="en-US" dirty="0" smtClean="0"/>
              <a:t>.</a:t>
            </a:r>
          </a:p>
          <a:p>
            <a:pPr marL="349250" indent="-349250">
              <a:buFont typeface="+mj-lt"/>
              <a:buAutoNum type="alphaUcPeriod"/>
            </a:pPr>
            <a:endParaRPr lang="en-US" dirty="0"/>
          </a:p>
          <a:p>
            <a:pPr marL="349250" indent="-349250">
              <a:buFont typeface="+mj-lt"/>
              <a:buAutoNum type="alphaUcPeriod"/>
            </a:pPr>
            <a:r>
              <a:rPr lang="en-US" dirty="0"/>
              <a:t>This paper examines variations in job title structures across work roles. Analyzing 3,173 job titles in the California civil service system in 1985…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7024744" cy="1143000"/>
          </a:xfrm>
        </p:spPr>
        <p:txBody>
          <a:bodyPr/>
          <a:lstStyle/>
          <a:p>
            <a:r>
              <a:rPr lang="en-US" dirty="0" smtClean="0"/>
              <a:t>Units of Analysis </a:t>
            </a:r>
            <a:r>
              <a:rPr lang="en-US" dirty="0" smtClean="0"/>
              <a:t>Activity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61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7024744" cy="1143000"/>
          </a:xfrm>
        </p:spPr>
        <p:txBody>
          <a:bodyPr/>
          <a:lstStyle/>
          <a:p>
            <a:r>
              <a:rPr lang="en-US" dirty="0" smtClean="0"/>
              <a:t>Finding the Units of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7924800" cy="4724400"/>
          </a:xfrm>
        </p:spPr>
        <p:txBody>
          <a:bodyPr/>
          <a:lstStyle/>
          <a:p>
            <a:r>
              <a:rPr lang="en-US" b="1" dirty="0" smtClean="0"/>
              <a:t>Population</a:t>
            </a:r>
            <a:r>
              <a:rPr lang="en-US" dirty="0" smtClean="0"/>
              <a:t>: group of people/events researchers are interested in researching</a:t>
            </a:r>
          </a:p>
          <a:p>
            <a:pPr lvl="1"/>
            <a:r>
              <a:rPr lang="en-US" dirty="0" smtClean="0"/>
              <a:t>Example : Transgender Inmates</a:t>
            </a:r>
          </a:p>
          <a:p>
            <a:endParaRPr lang="en-US" dirty="0"/>
          </a:p>
          <a:p>
            <a:r>
              <a:rPr lang="en-US" b="1" dirty="0" smtClean="0"/>
              <a:t>Sample</a:t>
            </a:r>
            <a:r>
              <a:rPr lang="en-US" dirty="0" smtClean="0"/>
              <a:t>: smaller subject of people/groups/event used in order to conduct research</a:t>
            </a:r>
          </a:p>
          <a:p>
            <a:endParaRPr lang="en-US" dirty="0"/>
          </a:p>
          <a:p>
            <a:r>
              <a:rPr lang="en-US" b="1" dirty="0" smtClean="0"/>
              <a:t>Sampling</a:t>
            </a:r>
            <a:r>
              <a:rPr lang="en-US" dirty="0" smtClean="0"/>
              <a:t>: assembling and reaching out to this smaller subset to conduct research</a:t>
            </a:r>
          </a:p>
          <a:p>
            <a:pPr lvl="1"/>
            <a:r>
              <a:rPr lang="en-US" dirty="0" smtClean="0"/>
              <a:t>Transgender inmates in the NY prison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12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/>
              <a:t>P</a:t>
            </a:r>
            <a:r>
              <a:rPr lang="en-US" dirty="0" smtClean="0"/>
              <a:t>robability Sampling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524000"/>
            <a:ext cx="8077200" cy="4876800"/>
          </a:xfrm>
        </p:spPr>
        <p:txBody>
          <a:bodyPr>
            <a:normAutofit/>
          </a:bodyPr>
          <a:lstStyle/>
          <a:p>
            <a:r>
              <a:rPr lang="en-US" b="1" dirty="0"/>
              <a:t>Probability </a:t>
            </a:r>
            <a:r>
              <a:rPr lang="en-US" b="1" dirty="0" smtClean="0"/>
              <a:t>sampling: </a:t>
            </a:r>
            <a:r>
              <a:rPr lang="en-US" dirty="0" smtClean="0"/>
              <a:t>using </a:t>
            </a:r>
            <a:r>
              <a:rPr lang="en-US" dirty="0" smtClean="0"/>
              <a:t>random selection </a:t>
            </a:r>
            <a:r>
              <a:rPr lang="en-US" dirty="0" smtClean="0"/>
              <a:t>to create sample</a:t>
            </a:r>
          </a:p>
          <a:p>
            <a:pPr lvl="1"/>
            <a:r>
              <a:rPr lang="en-US" dirty="0" smtClean="0"/>
              <a:t>Every person in your population must have equal chance to be chosen in the study</a:t>
            </a:r>
            <a:endParaRPr lang="en-US" dirty="0" smtClean="0"/>
          </a:p>
          <a:p>
            <a:endParaRPr lang="en-US" b="1" dirty="0" smtClean="0"/>
          </a:p>
          <a:p>
            <a:r>
              <a:rPr lang="en-US" b="1" dirty="0" smtClean="0"/>
              <a:t>Probability </a:t>
            </a:r>
            <a:r>
              <a:rPr lang="en-US" b="1" dirty="0"/>
              <a:t>sampling </a:t>
            </a:r>
            <a:r>
              <a:rPr lang="en-US" dirty="0" smtClean="0"/>
              <a:t>relies on </a:t>
            </a:r>
            <a:r>
              <a:rPr lang="en-US" i="1" dirty="0" smtClean="0"/>
              <a:t>probability theory</a:t>
            </a:r>
          </a:p>
          <a:p>
            <a:pPr lvl="1"/>
            <a:r>
              <a:rPr lang="en-US" dirty="0" smtClean="0"/>
              <a:t>Branch of math that allows research to statistically analyze the results of their sampling</a:t>
            </a:r>
          </a:p>
          <a:p>
            <a:pPr lvl="1"/>
            <a:r>
              <a:rPr lang="en-US" dirty="0" smtClean="0"/>
              <a:t>All large scale surveys use probability sampling</a:t>
            </a:r>
          </a:p>
          <a:p>
            <a:endParaRPr lang="en-US" dirty="0" smtClean="0"/>
          </a:p>
          <a:p>
            <a:r>
              <a:rPr lang="en-US" dirty="0"/>
              <a:t>E</a:t>
            </a:r>
            <a:r>
              <a:rPr lang="en-US" dirty="0" smtClean="0"/>
              <a:t>nsures </a:t>
            </a:r>
            <a:r>
              <a:rPr lang="en-US" dirty="0" smtClean="0"/>
              <a:t>that your sample is </a:t>
            </a:r>
            <a:r>
              <a:rPr lang="en-US" b="1" dirty="0" smtClean="0"/>
              <a:t>representative </a:t>
            </a:r>
            <a:r>
              <a:rPr lang="en-US" dirty="0" smtClean="0"/>
              <a:t>of the whole population that you are </a:t>
            </a:r>
            <a:r>
              <a:rPr lang="en-US" dirty="0" smtClean="0"/>
              <a:t>studying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3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Nonprobability Sampling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7772400" cy="4724400"/>
          </a:xfrm>
        </p:spPr>
        <p:txBody>
          <a:bodyPr>
            <a:normAutofit/>
          </a:bodyPr>
          <a:lstStyle/>
          <a:p>
            <a:r>
              <a:rPr lang="en-US" b="1" dirty="0" smtClean="0"/>
              <a:t>Nonprobability sampling</a:t>
            </a:r>
            <a:r>
              <a:rPr lang="en-US" dirty="0" smtClean="0"/>
              <a:t>: a sampling technique </a:t>
            </a:r>
            <a:r>
              <a:rPr lang="en-US" dirty="0" smtClean="0"/>
              <a:t>used when sample is </a:t>
            </a:r>
            <a:r>
              <a:rPr lang="en-US" dirty="0" smtClean="0"/>
              <a:t>not selected </a:t>
            </a:r>
            <a:r>
              <a:rPr lang="en-US" dirty="0" smtClean="0"/>
              <a:t>  randomly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elies </a:t>
            </a:r>
            <a:r>
              <a:rPr lang="en-US" dirty="0" smtClean="0"/>
              <a:t>on samples that </a:t>
            </a:r>
            <a:r>
              <a:rPr lang="en-US" dirty="0" smtClean="0"/>
              <a:t>you choose </a:t>
            </a:r>
            <a:r>
              <a:rPr lang="en-US" dirty="0" smtClean="0"/>
              <a:t>or that are easy to reach</a:t>
            </a:r>
          </a:p>
          <a:p>
            <a:endParaRPr lang="en-US" dirty="0" smtClean="0"/>
          </a:p>
          <a:p>
            <a:r>
              <a:rPr lang="en-US" b="1" dirty="0" smtClean="0"/>
              <a:t>Used more often when you are looking for a specific population </a:t>
            </a:r>
            <a:endParaRPr lang="en-US" b="1" dirty="0" smtClean="0"/>
          </a:p>
          <a:p>
            <a:pPr lvl="1"/>
            <a:r>
              <a:rPr lang="en-US" dirty="0" smtClean="0"/>
              <a:t>More common in social science research</a:t>
            </a:r>
            <a:endParaRPr lang="en-US" dirty="0" smtClean="0"/>
          </a:p>
          <a:p>
            <a:pPr lvl="1"/>
            <a:r>
              <a:rPr lang="en-US" dirty="0" smtClean="0"/>
              <a:t>Inmates, police officers, criminal offenders, immigrants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66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Types of Nonprobability Sampling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5029200" cy="5002619"/>
          </a:xfrm>
        </p:spPr>
        <p:txBody>
          <a:bodyPr>
            <a:normAutofit/>
          </a:bodyPr>
          <a:lstStyle/>
          <a:p>
            <a:r>
              <a:rPr lang="en-US" b="1" dirty="0" smtClean="0"/>
              <a:t>Available subjects</a:t>
            </a:r>
            <a:r>
              <a:rPr lang="en-US" dirty="0" smtClean="0"/>
              <a:t>: Relying </a:t>
            </a:r>
            <a:r>
              <a:rPr lang="en-US" dirty="0" smtClean="0"/>
              <a:t>on available subjects </a:t>
            </a:r>
            <a:endParaRPr lang="en-US" dirty="0" smtClean="0"/>
          </a:p>
          <a:p>
            <a:pPr lvl="1"/>
            <a:r>
              <a:rPr lang="en-US" dirty="0" smtClean="0"/>
              <a:t>Data </a:t>
            </a:r>
            <a:r>
              <a:rPr lang="en-US" dirty="0" smtClean="0"/>
              <a:t>often </a:t>
            </a:r>
            <a:r>
              <a:rPr lang="en-US" b="1" dirty="0" smtClean="0"/>
              <a:t>not generalizable </a:t>
            </a:r>
          </a:p>
          <a:p>
            <a:pPr lvl="1"/>
            <a:r>
              <a:rPr lang="en-US" b="1" dirty="0"/>
              <a:t>C</a:t>
            </a:r>
            <a:r>
              <a:rPr lang="en-US" b="1" dirty="0" smtClean="0"/>
              <a:t>heap </a:t>
            </a:r>
            <a:r>
              <a:rPr lang="en-US" b="1" dirty="0" smtClean="0"/>
              <a:t>and easy</a:t>
            </a:r>
          </a:p>
          <a:p>
            <a:pPr lvl="1"/>
            <a:r>
              <a:rPr lang="en-US" dirty="0" smtClean="0"/>
              <a:t>Example: Participating in research studies in Psych 101</a:t>
            </a:r>
          </a:p>
          <a:p>
            <a:pPr lvl="1"/>
            <a:r>
              <a:rPr lang="en-US" dirty="0" smtClean="0"/>
              <a:t>Gives </a:t>
            </a:r>
            <a:r>
              <a:rPr lang="en-US" dirty="0" smtClean="0"/>
              <a:t> </a:t>
            </a:r>
            <a:r>
              <a:rPr lang="en-US" dirty="0" smtClean="0"/>
              <a:t>researchers a </a:t>
            </a:r>
            <a:r>
              <a:rPr lang="en-US" dirty="0" smtClean="0"/>
              <a:t>starting point for larger studies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31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72140" y="1600199"/>
            <a:ext cx="8393908" cy="5257801"/>
          </a:xfrm>
        </p:spPr>
        <p:txBody>
          <a:bodyPr>
            <a:normAutofit/>
          </a:bodyPr>
          <a:lstStyle/>
          <a:p>
            <a:r>
              <a:rPr lang="en-US" b="1" dirty="0" smtClean="0"/>
              <a:t>Purposive Sampling</a:t>
            </a:r>
            <a:r>
              <a:rPr lang="en-US" dirty="0" smtClean="0"/>
              <a:t>: Researcher selects sample based on their knowledge </a:t>
            </a:r>
            <a:r>
              <a:rPr lang="en-US" dirty="0" smtClean="0"/>
              <a:t>of that population </a:t>
            </a:r>
            <a:r>
              <a:rPr lang="en-US" dirty="0" smtClean="0"/>
              <a:t>and purpose of the study</a:t>
            </a:r>
          </a:p>
          <a:p>
            <a:pPr lvl="1"/>
            <a:r>
              <a:rPr lang="en-US" dirty="0" smtClean="0"/>
              <a:t>AKA </a:t>
            </a:r>
            <a:r>
              <a:rPr lang="en-US" b="1" dirty="0" smtClean="0"/>
              <a:t>judgmental </a:t>
            </a:r>
            <a:r>
              <a:rPr lang="en-US" b="1" dirty="0" smtClean="0"/>
              <a:t>sampling: </a:t>
            </a:r>
            <a:r>
              <a:rPr lang="en-US" dirty="0" smtClean="0"/>
              <a:t>Units selected </a:t>
            </a:r>
            <a:r>
              <a:rPr lang="en-US" dirty="0" smtClean="0"/>
              <a:t>on the basis of the researcher’s knowledge </a:t>
            </a:r>
            <a:endParaRPr lang="en-US" dirty="0" smtClean="0"/>
          </a:p>
          <a:p>
            <a:pPr lvl="1"/>
            <a:r>
              <a:rPr lang="en-US" dirty="0" smtClean="0"/>
              <a:t>Find </a:t>
            </a:r>
            <a:r>
              <a:rPr lang="en-US" dirty="0" smtClean="0"/>
              <a:t>individuals who fit the criteria you are interested in</a:t>
            </a:r>
          </a:p>
          <a:p>
            <a:pPr lvl="1"/>
            <a:r>
              <a:rPr lang="en-US" dirty="0" smtClean="0"/>
              <a:t>Examples: Student </a:t>
            </a:r>
            <a:r>
              <a:rPr lang="en-US" dirty="0" smtClean="0"/>
              <a:t>leaders, Right-wing individuals, Inmates in solitary confinement, Immigrants from </a:t>
            </a:r>
            <a:r>
              <a:rPr lang="en-US" dirty="0" smtClean="0"/>
              <a:t>Africa</a:t>
            </a:r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533400"/>
            <a:ext cx="81534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Types of Nonprobability Sampling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88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524000"/>
            <a:ext cx="8222512" cy="4960088"/>
          </a:xfrm>
        </p:spPr>
        <p:txBody>
          <a:bodyPr>
            <a:normAutofit/>
          </a:bodyPr>
          <a:lstStyle/>
          <a:p>
            <a:r>
              <a:rPr lang="en-US" b="1" dirty="0" smtClean="0"/>
              <a:t>Snowball </a:t>
            </a:r>
            <a:r>
              <a:rPr lang="en-US" b="1" dirty="0" smtClean="0"/>
              <a:t>sampling: </a:t>
            </a:r>
            <a:r>
              <a:rPr lang="en-US" dirty="0"/>
              <a:t>Gather a sample by conducting interviews and following leads to new individuals or groups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mployed </a:t>
            </a:r>
            <a:r>
              <a:rPr lang="en-US" dirty="0" smtClean="0"/>
              <a:t>in field research </a:t>
            </a:r>
            <a:endParaRPr lang="en-US" dirty="0" smtClean="0"/>
          </a:p>
          <a:p>
            <a:pPr lvl="1"/>
            <a:r>
              <a:rPr lang="en-US" dirty="0" smtClean="0"/>
              <a:t>Each </a:t>
            </a:r>
            <a:r>
              <a:rPr lang="en-US" dirty="0" smtClean="0"/>
              <a:t>person you interview may give you leads to another person to interview and so on</a:t>
            </a:r>
            <a:endParaRPr lang="en-US" dirty="0"/>
          </a:p>
          <a:p>
            <a:r>
              <a:rPr lang="en-US" dirty="0" smtClean="0"/>
              <a:t>Can illuminate </a:t>
            </a:r>
            <a:r>
              <a:rPr lang="en-US" dirty="0" smtClean="0"/>
              <a:t>connections between people, groups, and </a:t>
            </a:r>
            <a:r>
              <a:rPr lang="en-US" dirty="0" smtClean="0"/>
              <a:t>organizations</a:t>
            </a:r>
            <a:endParaRPr 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3400" y="533400"/>
            <a:ext cx="81534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Types of Nonprobability Sampling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83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Types of Nonprobability Sampling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1" y="1371600"/>
            <a:ext cx="7848600" cy="5257801"/>
          </a:xfrm>
        </p:spPr>
        <p:txBody>
          <a:bodyPr>
            <a:normAutofit/>
          </a:bodyPr>
          <a:lstStyle/>
          <a:p>
            <a:r>
              <a:rPr lang="en-US" b="1" dirty="0" smtClean="0"/>
              <a:t>Selecting Informants</a:t>
            </a:r>
            <a:r>
              <a:rPr lang="en-US" dirty="0" smtClean="0"/>
              <a:t>: find someone </a:t>
            </a:r>
            <a:r>
              <a:rPr lang="en-US" dirty="0" smtClean="0"/>
              <a:t>well-versed in the social phenomenon that you wish to study </a:t>
            </a:r>
            <a:endParaRPr lang="en-US" dirty="0" smtClean="0"/>
          </a:p>
          <a:p>
            <a:pPr lvl="1"/>
            <a:r>
              <a:rPr lang="en-US" dirty="0" smtClean="0"/>
              <a:t>Different </a:t>
            </a:r>
            <a:r>
              <a:rPr lang="en-US" dirty="0" smtClean="0"/>
              <a:t>from </a:t>
            </a:r>
            <a:r>
              <a:rPr lang="en-US" i="1" dirty="0" smtClean="0"/>
              <a:t>respondent </a:t>
            </a:r>
            <a:r>
              <a:rPr lang="en-US" dirty="0" smtClean="0"/>
              <a:t>– just someone who answers survey or interview questions without prior knowledge</a:t>
            </a:r>
          </a:p>
          <a:p>
            <a:r>
              <a:rPr lang="en-US" dirty="0" smtClean="0"/>
              <a:t>This sampling technique is good if you are trying to </a:t>
            </a:r>
            <a:r>
              <a:rPr lang="en-US" b="1" dirty="0" smtClean="0"/>
              <a:t>learn about a specific (and maybe hard-to-access) social phenomenon/interaction</a:t>
            </a:r>
          </a:p>
          <a:p>
            <a:pPr lvl="1"/>
            <a:r>
              <a:rPr lang="en-US" dirty="0" smtClean="0"/>
              <a:t>Example: corruption, social networks in </a:t>
            </a:r>
            <a:r>
              <a:rPr lang="en-US" dirty="0" smtClean="0"/>
              <a:t>neighborhoods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6981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7543800" cy="4495800"/>
          </a:xfrm>
        </p:spPr>
        <p:txBody>
          <a:bodyPr/>
          <a:lstStyle/>
          <a:p>
            <a:pPr marL="525780" indent="-457200">
              <a:buFont typeface="+mj-lt"/>
              <a:buAutoNum type="arabicPeriod"/>
            </a:pPr>
            <a:r>
              <a:rPr lang="en-US" dirty="0" smtClean="0"/>
              <a:t>Once you have found what/who to study</a:t>
            </a:r>
          </a:p>
          <a:p>
            <a:pPr lvl="2"/>
            <a:r>
              <a:rPr lang="en-US" dirty="0" smtClean="0"/>
              <a:t>Units of Analysis</a:t>
            </a:r>
          </a:p>
          <a:p>
            <a:pPr lvl="2"/>
            <a:r>
              <a:rPr lang="en-US" dirty="0" smtClean="0"/>
              <a:t>Sample</a:t>
            </a:r>
          </a:p>
          <a:p>
            <a:pPr lvl="1"/>
            <a:endParaRPr lang="en-US" dirty="0"/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Must figure HOW to study them</a:t>
            </a:r>
          </a:p>
          <a:p>
            <a:pPr lvl="2"/>
            <a:r>
              <a:rPr lang="en-US" dirty="0"/>
              <a:t>Need to ask: what am I measuring?</a:t>
            </a:r>
          </a:p>
          <a:p>
            <a:pPr lvl="2"/>
            <a:r>
              <a:rPr lang="en-US" dirty="0" smtClean="0"/>
              <a:t>AKA How </a:t>
            </a:r>
            <a:r>
              <a:rPr lang="en-US" dirty="0"/>
              <a:t>do you </a:t>
            </a:r>
            <a:r>
              <a:rPr lang="en-US" b="1" i="1" dirty="0"/>
              <a:t>define</a:t>
            </a:r>
            <a:r>
              <a:rPr lang="en-US" dirty="0"/>
              <a:t> your </a:t>
            </a:r>
            <a:r>
              <a:rPr lang="en-US" b="1" i="1" dirty="0"/>
              <a:t>variables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42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Variables: 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7543800" cy="4572000"/>
          </a:xfrm>
        </p:spPr>
        <p:txBody>
          <a:bodyPr/>
          <a:lstStyle/>
          <a:p>
            <a:r>
              <a:rPr lang="en-US" b="1" dirty="0" smtClean="0"/>
              <a:t>Variable:</a:t>
            </a:r>
            <a:r>
              <a:rPr lang="en-US" dirty="0" smtClean="0"/>
              <a:t> a quantity or quality that varies across people or situations</a:t>
            </a:r>
          </a:p>
          <a:p>
            <a:pPr lvl="1"/>
            <a:r>
              <a:rPr lang="en-US" b="1" dirty="0" smtClean="0"/>
              <a:t>Quantitative variable:</a:t>
            </a:r>
            <a:r>
              <a:rPr lang="en-US" dirty="0" smtClean="0"/>
              <a:t> quantity that is measured by a number (i.e. height)</a:t>
            </a:r>
          </a:p>
          <a:p>
            <a:pPr lvl="1"/>
            <a:r>
              <a:rPr lang="en-US" b="1" dirty="0" smtClean="0"/>
              <a:t>Categorical variable:</a:t>
            </a:r>
            <a:r>
              <a:rPr lang="en-US" dirty="0" smtClean="0"/>
              <a:t> Quality that is measured by assigning a category label (i.e. eye color)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How do you define your variables?</a:t>
            </a:r>
          </a:p>
          <a:p>
            <a:r>
              <a:rPr lang="en-US" dirty="0" smtClean="0"/>
              <a:t>Need to ask: what am I measuring?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7830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186108" cy="3508977"/>
          </a:xfrm>
        </p:spPr>
        <p:txBody>
          <a:bodyPr>
            <a:normAutofit/>
          </a:bodyPr>
          <a:lstStyle/>
          <a:p>
            <a:r>
              <a:rPr lang="en-US" b="1" dirty="0" smtClean="0"/>
              <a:t>Units of Analysis</a:t>
            </a:r>
            <a:r>
              <a:rPr lang="en-US" dirty="0" smtClean="0"/>
              <a:t>: what/who to research</a:t>
            </a:r>
          </a:p>
          <a:p>
            <a:endParaRPr lang="en-US" dirty="0" smtClean="0"/>
          </a:p>
          <a:p>
            <a:r>
              <a:rPr lang="en-US" b="1" dirty="0"/>
              <a:t>Sampling</a:t>
            </a:r>
            <a:r>
              <a:rPr lang="en-US" dirty="0"/>
              <a:t>: finding what/who</a:t>
            </a:r>
          </a:p>
          <a:p>
            <a:endParaRPr lang="en-US" b="1" dirty="0" smtClean="0"/>
          </a:p>
          <a:p>
            <a:r>
              <a:rPr lang="en-US" b="1" dirty="0" smtClean="0"/>
              <a:t>Variables</a:t>
            </a:r>
            <a:r>
              <a:rPr lang="en-US" dirty="0" smtClean="0"/>
              <a:t>: defining &amp; measuring what/who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b="1" dirty="0" smtClean="0"/>
              <a:t>Stats</a:t>
            </a:r>
            <a:r>
              <a:rPr lang="en-US" dirty="0" smtClean="0"/>
              <a:t>: analyzing what/who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79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7024744" cy="1143000"/>
          </a:xfrm>
        </p:spPr>
        <p:txBody>
          <a:bodyPr/>
          <a:lstStyle/>
          <a:p>
            <a:r>
              <a:rPr lang="en-US" dirty="0" smtClean="0"/>
              <a:t>Variables: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2600"/>
            <a:ext cx="7772400" cy="4419600"/>
          </a:xfrm>
        </p:spPr>
        <p:txBody>
          <a:bodyPr>
            <a:normAutofit/>
          </a:bodyPr>
          <a:lstStyle/>
          <a:p>
            <a:r>
              <a:rPr lang="en-US" b="1" dirty="0"/>
              <a:t>Variable</a:t>
            </a:r>
            <a:r>
              <a:rPr lang="en-US" dirty="0"/>
              <a:t>: a measurable representation of an abstract </a:t>
            </a:r>
            <a:r>
              <a:rPr lang="en-US" dirty="0" smtClean="0"/>
              <a:t>construct (an idea created </a:t>
            </a:r>
            <a:r>
              <a:rPr lang="en-US" dirty="0"/>
              <a:t>to explain a </a:t>
            </a:r>
            <a:r>
              <a:rPr lang="en-US" dirty="0" smtClean="0"/>
              <a:t>phenomenon)</a:t>
            </a:r>
          </a:p>
          <a:p>
            <a:pPr lvl="2"/>
            <a:r>
              <a:rPr lang="en-US" dirty="0" smtClean="0"/>
              <a:t>Example: Personality; Coping skills</a:t>
            </a:r>
            <a:endParaRPr lang="en-US" b="1" dirty="0" smtClean="0"/>
          </a:p>
          <a:p>
            <a:r>
              <a:rPr lang="en-US" b="1" dirty="0" smtClean="0"/>
              <a:t>Concept</a:t>
            </a:r>
            <a:r>
              <a:rPr lang="en-US" dirty="0" smtClean="0"/>
              <a:t>: characteristics/attributes associated with objects, events, or people</a:t>
            </a:r>
          </a:p>
          <a:p>
            <a:pPr lvl="2"/>
            <a:r>
              <a:rPr lang="en-US" dirty="0" smtClean="0"/>
              <a:t>Extroversion; </a:t>
            </a:r>
            <a:r>
              <a:rPr lang="en-US" dirty="0"/>
              <a:t>S</a:t>
            </a:r>
            <a:r>
              <a:rPr lang="en-US" dirty="0" smtClean="0"/>
              <a:t>eeking social support</a:t>
            </a:r>
          </a:p>
          <a:p>
            <a:r>
              <a:rPr lang="en-US" dirty="0" smtClean="0"/>
              <a:t>Example</a:t>
            </a:r>
            <a:r>
              <a:rPr lang="en-US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Variable</a:t>
            </a:r>
            <a:r>
              <a:rPr lang="en-US" dirty="0"/>
              <a:t>: Social Class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smtClean="0"/>
              <a:t>Concepts/Attribute</a:t>
            </a:r>
            <a:r>
              <a:rPr lang="en-US" dirty="0" smtClean="0"/>
              <a:t>s</a:t>
            </a:r>
            <a:r>
              <a:rPr lang="en-US" dirty="0"/>
              <a:t>: Upper, middle, </a:t>
            </a:r>
            <a:r>
              <a:rPr lang="en-US" dirty="0" smtClean="0"/>
              <a:t>lower classes</a:t>
            </a:r>
            <a:endParaRPr lang="en-US" dirty="0"/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78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024744" cy="1143000"/>
          </a:xfrm>
        </p:spPr>
        <p:txBody>
          <a:bodyPr/>
          <a:lstStyle/>
          <a:p>
            <a:r>
              <a:rPr lang="en-US" dirty="0" smtClean="0"/>
              <a:t>Defining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1447800"/>
          </a:xfrm>
        </p:spPr>
        <p:txBody>
          <a:bodyPr/>
          <a:lstStyle/>
          <a:p>
            <a:pPr lvl="1"/>
            <a:endParaRPr lang="en-US" dirty="0"/>
          </a:p>
          <a:p>
            <a:r>
              <a:rPr lang="en-US" dirty="0"/>
              <a:t>How do you define your variables?</a:t>
            </a:r>
          </a:p>
          <a:p>
            <a:r>
              <a:rPr lang="en-US" dirty="0"/>
              <a:t>Need to ask: </a:t>
            </a:r>
            <a:r>
              <a:rPr lang="en-US" b="1" dirty="0"/>
              <a:t>what am I measuring?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5800" y="2887980"/>
            <a:ext cx="80010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dirty="0" smtClean="0"/>
          </a:p>
          <a:p>
            <a:r>
              <a:rPr lang="en-US" dirty="0" smtClean="0"/>
              <a:t> </a:t>
            </a:r>
            <a:r>
              <a:rPr lang="en-US" b="1" dirty="0" smtClean="0"/>
              <a:t>Operational definition</a:t>
            </a:r>
            <a:r>
              <a:rPr lang="en-US" dirty="0" smtClean="0"/>
              <a:t>: definition of the variables in terms of </a:t>
            </a:r>
            <a:r>
              <a:rPr lang="en-US" i="1" dirty="0" smtClean="0"/>
              <a:t>exactly</a:t>
            </a:r>
            <a:r>
              <a:rPr lang="en-US" dirty="0" smtClean="0"/>
              <a:t> how it will be measured.</a:t>
            </a:r>
          </a:p>
          <a:p>
            <a:pPr lvl="1"/>
            <a:r>
              <a:rPr lang="en-US" dirty="0" smtClean="0"/>
              <a:t>Example: </a:t>
            </a:r>
            <a:r>
              <a:rPr lang="en-US" b="1" dirty="0" smtClean="0"/>
              <a:t>Aggression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02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7024744" cy="1143000"/>
          </a:xfrm>
        </p:spPr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696200" cy="4648200"/>
          </a:xfrm>
        </p:spPr>
        <p:txBody>
          <a:bodyPr>
            <a:normAutofit/>
          </a:bodyPr>
          <a:lstStyle/>
          <a:p>
            <a:pPr marL="525780" indent="-457200">
              <a:buFont typeface="+mj-lt"/>
              <a:buAutoNum type="arabicPeriod"/>
            </a:pPr>
            <a:r>
              <a:rPr lang="en-US" dirty="0" smtClean="0"/>
              <a:t>Find a recent news article about the topic you want to focus on for your research proposal.</a:t>
            </a:r>
          </a:p>
          <a:p>
            <a:pPr marL="525780" indent="-457200">
              <a:buFont typeface="+mj-lt"/>
              <a:buAutoNum type="arabicPeriod"/>
            </a:pPr>
            <a:endParaRPr lang="en-US" dirty="0"/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Print the news article. Write a short summary (100-200 words).</a:t>
            </a:r>
          </a:p>
          <a:p>
            <a:pPr marL="525780" indent="-457200">
              <a:buFont typeface="+mj-lt"/>
              <a:buAutoNum type="arabicPeriod"/>
            </a:pPr>
            <a:endParaRPr lang="en-US" dirty="0"/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Define/Outline: </a:t>
            </a:r>
          </a:p>
          <a:p>
            <a:pPr marL="639763" lvl="1" indent="103188"/>
            <a:r>
              <a:rPr lang="en-US" dirty="0" smtClean="0"/>
              <a:t> a possible research question.</a:t>
            </a:r>
          </a:p>
          <a:p>
            <a:pPr marL="639763" lvl="1" indent="103188"/>
            <a:r>
              <a:rPr lang="en-US" dirty="0" smtClean="0"/>
              <a:t> the unit of analysis.</a:t>
            </a:r>
          </a:p>
          <a:p>
            <a:pPr marL="342583" indent="103188"/>
            <a:r>
              <a:rPr lang="en-US" dirty="0"/>
              <a:t> </a:t>
            </a:r>
            <a:r>
              <a:rPr lang="en-US" dirty="0" smtClean="0"/>
              <a:t>possible variables.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8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Units of Analysis &amp;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648200"/>
          </a:xfrm>
        </p:spPr>
        <p:txBody>
          <a:bodyPr/>
          <a:lstStyle/>
          <a:p>
            <a:r>
              <a:rPr lang="en-US" dirty="0" smtClean="0"/>
              <a:t>White males who receive plea bargains</a:t>
            </a:r>
            <a:endParaRPr lang="en-US" dirty="0"/>
          </a:p>
          <a:p>
            <a:r>
              <a:rPr lang="en-US" dirty="0" smtClean="0"/>
              <a:t>Treatment of Transgender individuals in prisons</a:t>
            </a:r>
            <a:endParaRPr lang="en-US" dirty="0"/>
          </a:p>
          <a:p>
            <a:r>
              <a:rPr lang="en-US" dirty="0"/>
              <a:t>Economic </a:t>
            </a:r>
            <a:r>
              <a:rPr lang="en-US" dirty="0" smtClean="0"/>
              <a:t>inequality in New York City</a:t>
            </a:r>
            <a:endParaRPr lang="en-US" dirty="0"/>
          </a:p>
          <a:p>
            <a:r>
              <a:rPr lang="en-US" dirty="0" smtClean="0"/>
              <a:t>Police Brutality rates, reporting, and gender</a:t>
            </a:r>
            <a:endParaRPr lang="en-US" dirty="0"/>
          </a:p>
          <a:p>
            <a:r>
              <a:rPr lang="en-US" dirty="0" smtClean="0"/>
              <a:t>Legalization of Marijuana in CO</a:t>
            </a:r>
          </a:p>
          <a:p>
            <a:r>
              <a:rPr lang="en-US" dirty="0" smtClean="0"/>
              <a:t>Human trafficking of females age 17-25 in Cambodia</a:t>
            </a:r>
            <a:endParaRPr lang="en-US" dirty="0"/>
          </a:p>
          <a:p>
            <a:r>
              <a:rPr lang="en-US" dirty="0" smtClean="0"/>
              <a:t>Gentrification in Brooklyn neighborhoods</a:t>
            </a:r>
            <a:endParaRPr lang="en-US" dirty="0"/>
          </a:p>
          <a:p>
            <a:r>
              <a:rPr lang="en-US" dirty="0" smtClean="0"/>
              <a:t>BLM movement awareness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10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7024744" cy="1143000"/>
          </a:xfrm>
        </p:spPr>
        <p:txBody>
          <a:bodyPr/>
          <a:lstStyle/>
          <a:p>
            <a:r>
              <a:rPr lang="en-US" dirty="0" smtClean="0"/>
              <a:t>Variables: Part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648200"/>
          </a:xfrm>
        </p:spPr>
        <p:txBody>
          <a:bodyPr>
            <a:normAutofit/>
          </a:bodyPr>
          <a:lstStyle/>
          <a:p>
            <a:r>
              <a:rPr lang="en-US" b="1" dirty="0" smtClean="0"/>
              <a:t>When looking for statistical relationships:</a:t>
            </a:r>
          </a:p>
          <a:p>
            <a:endParaRPr lang="en-US" b="1" dirty="0"/>
          </a:p>
          <a:p>
            <a:r>
              <a:rPr lang="en-US" b="1" dirty="0" smtClean="0"/>
              <a:t>Independent Variables </a:t>
            </a:r>
            <a:r>
              <a:rPr lang="en-US" i="1" dirty="0" smtClean="0"/>
              <a:t>explain</a:t>
            </a:r>
            <a:r>
              <a:rPr lang="en-US" dirty="0" smtClean="0"/>
              <a:t> other variables</a:t>
            </a:r>
          </a:p>
          <a:p>
            <a:pPr lvl="1"/>
            <a:r>
              <a:rPr lang="en-US" dirty="0" smtClean="0"/>
              <a:t>Cause, X</a:t>
            </a:r>
          </a:p>
          <a:p>
            <a:endParaRPr lang="en-US" dirty="0"/>
          </a:p>
          <a:p>
            <a:r>
              <a:rPr lang="en-US" b="1" dirty="0" smtClean="0"/>
              <a:t>Dependent variables </a:t>
            </a:r>
            <a:r>
              <a:rPr lang="en-US" dirty="0" smtClean="0"/>
              <a:t>are </a:t>
            </a:r>
            <a:r>
              <a:rPr lang="en-US" i="1" dirty="0" smtClean="0"/>
              <a:t>explained </a:t>
            </a:r>
            <a:r>
              <a:rPr lang="en-US" dirty="0" smtClean="0"/>
              <a:t>by other variables</a:t>
            </a:r>
          </a:p>
          <a:p>
            <a:pPr lvl="1"/>
            <a:r>
              <a:rPr lang="en-US" dirty="0" smtClean="0"/>
              <a:t>Effect, Y</a:t>
            </a:r>
          </a:p>
          <a:p>
            <a:endParaRPr lang="en-US" dirty="0"/>
          </a:p>
          <a:p>
            <a:r>
              <a:rPr lang="en-US" dirty="0" smtClean="0"/>
              <a:t>Changes in the independent variable (X) </a:t>
            </a:r>
            <a:r>
              <a:rPr lang="en-US" i="1" dirty="0" smtClean="0"/>
              <a:t>causes</a:t>
            </a:r>
            <a:r>
              <a:rPr lang="en-US" dirty="0" smtClean="0"/>
              <a:t> </a:t>
            </a:r>
            <a:r>
              <a:rPr lang="en-US" i="1" dirty="0" smtClean="0"/>
              <a:t>changes </a:t>
            </a:r>
            <a:r>
              <a:rPr lang="en-US" i="1" dirty="0"/>
              <a:t>in </a:t>
            </a:r>
            <a:r>
              <a:rPr lang="en-US" dirty="0" smtClean="0"/>
              <a:t>(effects) the dependent variable (Y)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36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024744" cy="1143000"/>
          </a:xfrm>
        </p:spPr>
        <p:txBody>
          <a:bodyPr/>
          <a:lstStyle/>
          <a:p>
            <a:r>
              <a:rPr lang="en-US" dirty="0" smtClean="0"/>
              <a:t>Units of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6777317" cy="4419600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Units of Analysis</a:t>
            </a:r>
            <a:r>
              <a:rPr lang="en-US" dirty="0"/>
              <a:t>: </a:t>
            </a:r>
            <a:r>
              <a:rPr lang="en-US" dirty="0" smtClean="0"/>
              <a:t>the person, collective or object being studied</a:t>
            </a:r>
          </a:p>
          <a:p>
            <a:pPr lvl="1"/>
            <a:r>
              <a:rPr lang="en-US" b="1" dirty="0" smtClean="0"/>
              <a:t>AKA</a:t>
            </a:r>
            <a:r>
              <a:rPr lang="en-US" dirty="0" smtClean="0"/>
              <a:t> What </a:t>
            </a:r>
            <a:r>
              <a:rPr lang="en-US" dirty="0"/>
              <a:t>or whom is being studied</a:t>
            </a:r>
          </a:p>
          <a:p>
            <a:endParaRPr lang="en-US" dirty="0" smtClean="0"/>
          </a:p>
          <a:p>
            <a:r>
              <a:rPr lang="en-US" b="1" dirty="0"/>
              <a:t>Typical units of Analysis</a:t>
            </a:r>
          </a:p>
          <a:p>
            <a:pPr lvl="1"/>
            <a:r>
              <a:rPr lang="en-US" dirty="0" smtClean="0"/>
              <a:t>Individual</a:t>
            </a:r>
            <a:endParaRPr lang="en-US" dirty="0"/>
          </a:p>
          <a:p>
            <a:pPr lvl="1"/>
            <a:r>
              <a:rPr lang="en-US" dirty="0" smtClean="0"/>
              <a:t>Group</a:t>
            </a:r>
            <a:endParaRPr lang="en-US" dirty="0"/>
          </a:p>
          <a:p>
            <a:pPr lvl="1"/>
            <a:r>
              <a:rPr lang="en-US" dirty="0" smtClean="0"/>
              <a:t>Organization/Firm</a:t>
            </a:r>
            <a:endParaRPr lang="en-US" dirty="0"/>
          </a:p>
          <a:p>
            <a:pPr lvl="1"/>
            <a:r>
              <a:rPr lang="en-US" dirty="0"/>
              <a:t>Social </a:t>
            </a:r>
            <a:r>
              <a:rPr lang="en-US" dirty="0" smtClean="0"/>
              <a:t>Interaction/Event</a:t>
            </a:r>
            <a:endParaRPr lang="en-US" dirty="0"/>
          </a:p>
          <a:p>
            <a:pPr lvl="1"/>
            <a:r>
              <a:rPr lang="en-US" dirty="0"/>
              <a:t>Social </a:t>
            </a:r>
            <a:r>
              <a:rPr lang="en-US" dirty="0" smtClean="0"/>
              <a:t>Artifacts</a:t>
            </a:r>
          </a:p>
          <a:p>
            <a:pPr lvl="1"/>
            <a:r>
              <a:rPr lang="en-US" dirty="0" smtClean="0"/>
              <a:t>Neighborhood</a:t>
            </a:r>
          </a:p>
          <a:p>
            <a:pPr marL="365760" lvl="1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32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024744" cy="1143000"/>
          </a:xfrm>
        </p:spPr>
        <p:txBody>
          <a:bodyPr/>
          <a:lstStyle/>
          <a:p>
            <a:r>
              <a:rPr lang="en-US" dirty="0" smtClean="0"/>
              <a:t>Individuals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8153400" cy="4987388"/>
          </a:xfrm>
        </p:spPr>
        <p:txBody>
          <a:bodyPr>
            <a:normAutofit/>
          </a:bodyPr>
          <a:lstStyle/>
          <a:p>
            <a:r>
              <a:rPr lang="en-US" dirty="0" smtClean="0"/>
              <a:t>Must </a:t>
            </a:r>
            <a:r>
              <a:rPr lang="en-US" dirty="0" smtClean="0"/>
              <a:t>choose </a:t>
            </a:r>
            <a:r>
              <a:rPr lang="en-US" b="1" dirty="0" smtClean="0"/>
              <a:t>a population </a:t>
            </a:r>
            <a:r>
              <a:rPr lang="en-US" dirty="0" smtClean="0"/>
              <a:t>of individuals to study</a:t>
            </a:r>
          </a:p>
          <a:p>
            <a:pPr lvl="1"/>
            <a:r>
              <a:rPr lang="en-US" dirty="0" smtClean="0"/>
              <a:t>Individuals should be similar in some way</a:t>
            </a:r>
          </a:p>
          <a:p>
            <a:pPr lvl="2"/>
            <a:r>
              <a:rPr lang="en-US" dirty="0" smtClean="0"/>
              <a:t>Females, Prison inmates, Gays &amp; Lesbians, Residents of a specific place/neighborhood, Police officers</a:t>
            </a:r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 smtClean="0"/>
              <a:t>individuals are the </a:t>
            </a:r>
            <a:r>
              <a:rPr lang="en-US" b="1" dirty="0" smtClean="0"/>
              <a:t>unit of analysis</a:t>
            </a:r>
            <a:r>
              <a:rPr lang="en-US" dirty="0" smtClean="0"/>
              <a:t>:</a:t>
            </a:r>
          </a:p>
          <a:p>
            <a:pPr lvl="1"/>
            <a:r>
              <a:rPr lang="en-US" b="1" dirty="0" smtClean="0"/>
              <a:t>Descriptive studies </a:t>
            </a:r>
            <a:r>
              <a:rPr lang="en-US" dirty="0" smtClean="0"/>
              <a:t>aim to describe characteristics of the population to which the individuals belong</a:t>
            </a:r>
          </a:p>
          <a:p>
            <a:pPr lvl="1"/>
            <a:r>
              <a:rPr lang="en-US" b="1" dirty="0"/>
              <a:t>E</a:t>
            </a:r>
            <a:r>
              <a:rPr lang="en-US" b="1" dirty="0" smtClean="0"/>
              <a:t>xplanatory studies </a:t>
            </a:r>
            <a:r>
              <a:rPr lang="en-US" dirty="0" smtClean="0"/>
              <a:t>aim to discover the social dynamics operating within that population</a:t>
            </a:r>
          </a:p>
        </p:txBody>
      </p:sp>
    </p:spTree>
    <p:extLst>
      <p:ext uri="{BB962C8B-B14F-4D97-AF65-F5344CB8AC3E}">
        <p14:creationId xmlns:p14="http://schemas.microsoft.com/office/powerpoint/2010/main" val="308188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024744" cy="1143000"/>
          </a:xfrm>
        </p:spPr>
        <p:txBody>
          <a:bodyPr/>
          <a:lstStyle/>
          <a:p>
            <a:r>
              <a:rPr lang="en-US" dirty="0" smtClean="0"/>
              <a:t>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23060"/>
            <a:ext cx="8548878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Social groups </a:t>
            </a:r>
            <a:r>
              <a:rPr lang="en-US" dirty="0" smtClean="0"/>
              <a:t>can be units of analysis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nterested </a:t>
            </a:r>
            <a:r>
              <a:rPr lang="en-US" dirty="0" smtClean="0"/>
              <a:t>in characteristics that belong to one group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Example: investigate social </a:t>
            </a:r>
            <a:r>
              <a:rPr lang="en-US" dirty="0" smtClean="0"/>
              <a:t>differences between gangs </a:t>
            </a:r>
            <a:endParaRPr lang="en-US" dirty="0" smtClean="0"/>
          </a:p>
          <a:p>
            <a:pPr lvl="2"/>
            <a:r>
              <a:rPr lang="en-US" dirty="0" smtClean="0">
                <a:sym typeface="Wingdings"/>
              </a:rPr>
              <a:t>Study various </a:t>
            </a:r>
            <a:r>
              <a:rPr lang="en-US" dirty="0" smtClean="0">
                <a:sym typeface="Wingdings"/>
              </a:rPr>
              <a:t>gangs (groups) to understand </a:t>
            </a:r>
            <a:r>
              <a:rPr lang="en-US" dirty="0" smtClean="0">
                <a:sym typeface="Wingdings"/>
              </a:rPr>
              <a:t>differences</a:t>
            </a:r>
          </a:p>
          <a:p>
            <a:pPr lvl="2"/>
            <a:endParaRPr lang="en-US" dirty="0">
              <a:sym typeface="Wingdings"/>
            </a:endParaRPr>
          </a:p>
          <a:p>
            <a:r>
              <a:rPr lang="en-US" dirty="0" smtClean="0"/>
              <a:t>Other </a:t>
            </a:r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Families/households</a:t>
            </a:r>
            <a:endParaRPr lang="en-US" dirty="0" smtClean="0"/>
          </a:p>
          <a:p>
            <a:pPr lvl="1"/>
            <a:r>
              <a:rPr lang="en-US" dirty="0" smtClean="0"/>
              <a:t>Couples</a:t>
            </a:r>
          </a:p>
          <a:p>
            <a:pPr lvl="1"/>
            <a:r>
              <a:rPr lang="en-US" dirty="0" smtClean="0"/>
              <a:t>Cities</a:t>
            </a:r>
          </a:p>
          <a:p>
            <a:pPr lvl="1"/>
            <a:r>
              <a:rPr lang="en-US" dirty="0" smtClean="0"/>
              <a:t>Professions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7024744" cy="1143000"/>
          </a:xfrm>
        </p:spPr>
        <p:txBody>
          <a:bodyPr/>
          <a:lstStyle/>
          <a:p>
            <a:r>
              <a:rPr lang="en-US" dirty="0" smtClean="0"/>
              <a:t>Organizations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76400"/>
            <a:ext cx="8001000" cy="4495800"/>
          </a:xfrm>
        </p:spPr>
        <p:txBody>
          <a:bodyPr>
            <a:normAutofit/>
          </a:bodyPr>
          <a:lstStyle/>
          <a:p>
            <a:r>
              <a:rPr lang="en-US" b="1" dirty="0" smtClean="0"/>
              <a:t>Or</a:t>
            </a:r>
            <a:r>
              <a:rPr lang="en-US" b="1" dirty="0" smtClean="0"/>
              <a:t>ganizations</a:t>
            </a:r>
            <a:r>
              <a:rPr lang="en-US" dirty="0" smtClean="0"/>
              <a:t>: groups of individuals </a:t>
            </a:r>
            <a:r>
              <a:rPr lang="en-US" dirty="0" smtClean="0"/>
              <a:t>brought together in </a:t>
            </a:r>
            <a:r>
              <a:rPr lang="en-US" dirty="0" smtClean="0"/>
              <a:t>a </a:t>
            </a:r>
            <a:r>
              <a:rPr lang="en-US" dirty="0" smtClean="0"/>
              <a:t>formal </a:t>
            </a:r>
            <a:r>
              <a:rPr lang="en-US" dirty="0" smtClean="0"/>
              <a:t>manner</a:t>
            </a:r>
          </a:p>
          <a:p>
            <a:pPr lvl="1"/>
            <a:r>
              <a:rPr lang="en-US" dirty="0" smtClean="0"/>
              <a:t>Corporations</a:t>
            </a:r>
          </a:p>
          <a:p>
            <a:pPr lvl="1"/>
            <a:r>
              <a:rPr lang="en-US" dirty="0" smtClean="0"/>
              <a:t>Social service agencies</a:t>
            </a:r>
          </a:p>
          <a:p>
            <a:pPr lvl="1"/>
            <a:r>
              <a:rPr lang="en-US" dirty="0" smtClean="0"/>
              <a:t>Police precincts</a:t>
            </a:r>
          </a:p>
          <a:p>
            <a:pPr lvl="1"/>
            <a:r>
              <a:rPr lang="en-US" dirty="0" smtClean="0"/>
              <a:t>Government offices/divisions</a:t>
            </a:r>
          </a:p>
          <a:p>
            <a:endParaRPr lang="en-US" b="1" dirty="0" smtClean="0"/>
          </a:p>
          <a:p>
            <a:r>
              <a:rPr lang="en-US" b="1" dirty="0" smtClean="0"/>
              <a:t>R</a:t>
            </a:r>
            <a:r>
              <a:rPr lang="en-US" b="1" dirty="0" smtClean="0"/>
              <a:t>esearch </a:t>
            </a:r>
            <a:r>
              <a:rPr lang="en-US" b="1" dirty="0" smtClean="0"/>
              <a:t>multiple groups or organizations in order to </a:t>
            </a:r>
            <a:r>
              <a:rPr lang="en-US" b="1" dirty="0" smtClean="0"/>
              <a:t>compare and contrast</a:t>
            </a:r>
            <a:endParaRPr lang="en-US" b="1" dirty="0" smtClean="0"/>
          </a:p>
          <a:p>
            <a:pPr lvl="1"/>
            <a:r>
              <a:rPr lang="en-US" dirty="0"/>
              <a:t>G</a:t>
            </a:r>
            <a:r>
              <a:rPr lang="en-US" dirty="0" smtClean="0"/>
              <a:t>ather </a:t>
            </a:r>
            <a:r>
              <a:rPr lang="en-US" dirty="0" smtClean="0"/>
              <a:t>and compare data about each group or organization </a:t>
            </a:r>
            <a:r>
              <a:rPr lang="en-US" i="1" dirty="0" smtClean="0"/>
              <a:t>not</a:t>
            </a:r>
            <a:r>
              <a:rPr lang="en-US" dirty="0" smtClean="0"/>
              <a:t> the individuals within them</a:t>
            </a:r>
          </a:p>
        </p:txBody>
      </p:sp>
    </p:spTree>
    <p:extLst>
      <p:ext uri="{BB962C8B-B14F-4D97-AF65-F5344CB8AC3E}">
        <p14:creationId xmlns:p14="http://schemas.microsoft.com/office/powerpoint/2010/main" val="397333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 descr="chart units.jpg"/>
          <p:cNvPicPr>
            <a:picLocks noGrp="1" noChangeAspect="1"/>
          </p:cNvPicPr>
          <p:nvPr>
            <p:ph sz="quarter" idx="4294967295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8007" r="-68007"/>
          <a:stretch>
            <a:fillRect/>
          </a:stretch>
        </p:blipFill>
        <p:spPr>
          <a:xfrm>
            <a:off x="-1752600" y="0"/>
            <a:ext cx="12434888" cy="6856412"/>
          </a:xfrm>
        </p:spPr>
      </p:pic>
    </p:spTree>
    <p:extLst>
      <p:ext uri="{BB962C8B-B14F-4D97-AF65-F5344CB8AC3E}">
        <p14:creationId xmlns:p14="http://schemas.microsoft.com/office/powerpoint/2010/main" val="118673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024744" cy="1143000"/>
          </a:xfrm>
        </p:spPr>
        <p:txBody>
          <a:bodyPr/>
          <a:lstStyle/>
          <a:p>
            <a:r>
              <a:rPr lang="en-US" dirty="0" smtClean="0"/>
              <a:t>Social </a:t>
            </a:r>
            <a:r>
              <a:rPr lang="en-US" dirty="0" smtClean="0"/>
              <a:t>Interactions/Events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717088"/>
            <a:ext cx="8366760" cy="5140912"/>
          </a:xfrm>
        </p:spPr>
        <p:txBody>
          <a:bodyPr>
            <a:normAutofit/>
          </a:bodyPr>
          <a:lstStyle/>
          <a:p>
            <a:r>
              <a:rPr lang="en-US" b="1" dirty="0"/>
              <a:t>S</a:t>
            </a:r>
            <a:r>
              <a:rPr lang="en-US" b="1" dirty="0" smtClean="0"/>
              <a:t>tudy </a:t>
            </a:r>
            <a:r>
              <a:rPr lang="en-US" b="1" dirty="0" smtClean="0"/>
              <a:t>the interactions </a:t>
            </a:r>
            <a:r>
              <a:rPr lang="en-US" dirty="0" smtClean="0"/>
              <a:t>between </a:t>
            </a:r>
            <a:r>
              <a:rPr lang="en-US" dirty="0" smtClean="0"/>
              <a:t>individuals</a:t>
            </a:r>
          </a:p>
          <a:p>
            <a:pPr lvl="1"/>
            <a:r>
              <a:rPr lang="en-US" dirty="0" smtClean="0"/>
              <a:t>Board room meetings, Homicides, traffic accidents, riots, weddings, twitter conversations</a:t>
            </a:r>
          </a:p>
          <a:p>
            <a:pPr lvl="1"/>
            <a:r>
              <a:rPr lang="en-US" b="1" dirty="0"/>
              <a:t>T</a:t>
            </a:r>
            <a:r>
              <a:rPr lang="en-US" b="1" dirty="0" smtClean="0"/>
              <a:t>he </a:t>
            </a:r>
            <a:r>
              <a:rPr lang="en-US" b="1" dirty="0" smtClean="0"/>
              <a:t>unit of analysis is the action component</a:t>
            </a:r>
          </a:p>
          <a:p>
            <a:pPr lvl="2"/>
            <a:r>
              <a:rPr lang="en-US" dirty="0" smtClean="0"/>
              <a:t>What was said in meeting, tweets, </a:t>
            </a:r>
            <a:r>
              <a:rPr lang="en-US" dirty="0" smtClean="0"/>
              <a:t>murders, </a:t>
            </a:r>
            <a:r>
              <a:rPr lang="en-US" dirty="0" smtClean="0"/>
              <a:t>etc.</a:t>
            </a:r>
          </a:p>
          <a:p>
            <a:endParaRPr lang="en-US" dirty="0" smtClean="0"/>
          </a:p>
          <a:p>
            <a:r>
              <a:rPr lang="en-US" dirty="0" smtClean="0"/>
              <a:t>Can also study a </a:t>
            </a:r>
            <a:r>
              <a:rPr lang="en-US" b="1" dirty="0" smtClean="0"/>
              <a:t>social </a:t>
            </a:r>
            <a:r>
              <a:rPr lang="en-US" b="1" dirty="0" smtClean="0"/>
              <a:t>artifact</a:t>
            </a:r>
          </a:p>
          <a:p>
            <a:pPr lvl="1"/>
            <a:r>
              <a:rPr lang="en-US" dirty="0" smtClean="0"/>
              <a:t>Any product or creation of social beings or their behavior</a:t>
            </a:r>
          </a:p>
          <a:p>
            <a:pPr lvl="1"/>
            <a:r>
              <a:rPr lang="en-US" dirty="0" smtClean="0"/>
              <a:t>Examples: books, laws, buildings, job </a:t>
            </a:r>
            <a:r>
              <a:rPr lang="en-US" dirty="0" smtClean="0"/>
              <a:t>types</a:t>
            </a:r>
          </a:p>
          <a:p>
            <a:pPr lvl="1"/>
            <a:r>
              <a:rPr lang="en-US" dirty="0" smtClean="0"/>
              <a:t>How many laws contain language that…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79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024744" cy="1143000"/>
          </a:xfrm>
        </p:spPr>
        <p:txBody>
          <a:bodyPr/>
          <a:lstStyle/>
          <a:p>
            <a:r>
              <a:rPr lang="en-US" dirty="0" smtClean="0"/>
              <a:t>Units of Analysis </a:t>
            </a:r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3030"/>
            <a:ext cx="8229600" cy="503397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For each excerpt, name the unit of analysis and identify the type of unit</a:t>
            </a:r>
          </a:p>
          <a:p>
            <a:pPr marL="349250" indent="-349250">
              <a:buFont typeface="+mj-lt"/>
              <a:buAutoNum type="alphaUcPeriod"/>
            </a:pPr>
            <a:r>
              <a:rPr lang="en-US" dirty="0" smtClean="0"/>
              <a:t>Women watch TV more than men because they are likely to work fewer hours outside the home than men</a:t>
            </a:r>
            <a:r>
              <a:rPr lang="en-US" dirty="0" smtClean="0"/>
              <a:t>.</a:t>
            </a:r>
          </a:p>
          <a:p>
            <a:pPr marL="349250" indent="-349250">
              <a:buFont typeface="+mj-lt"/>
              <a:buAutoNum type="alphaUcPeriod"/>
            </a:pPr>
            <a:endParaRPr lang="en-US" dirty="0" smtClean="0"/>
          </a:p>
          <a:p>
            <a:pPr marL="349250" indent="-349250">
              <a:buFont typeface="+mj-lt"/>
              <a:buAutoNum type="alphaUcPeriod"/>
            </a:pPr>
            <a:r>
              <a:rPr lang="en-US" dirty="0" smtClean="0"/>
              <a:t>Of the 130 incorporated US cities with more than 100,00 inhabitants in 1960, 126 had at least two short-term nonproprietary general hospitals</a:t>
            </a:r>
            <a:r>
              <a:rPr lang="en-US" dirty="0" smtClean="0"/>
              <a:t>.</a:t>
            </a:r>
          </a:p>
          <a:p>
            <a:pPr marL="349250" indent="-349250">
              <a:buFont typeface="+mj-lt"/>
              <a:buAutoNum type="alphaUcPeriod"/>
            </a:pPr>
            <a:endParaRPr lang="en-US" dirty="0" smtClean="0"/>
          </a:p>
          <a:p>
            <a:pPr marL="349250" indent="-349250">
              <a:buFont typeface="+mj-lt"/>
              <a:buAutoNum type="alphaUcPeriod"/>
            </a:pPr>
            <a:r>
              <a:rPr lang="en-US" dirty="0" smtClean="0"/>
              <a:t>The early Transcendental Meditation organizations were small and informal. The LA group, begun in June 1959, met a member’s house</a:t>
            </a:r>
            <a:r>
              <a:rPr lang="en-US" dirty="0" smtClean="0"/>
              <a:t>.</a:t>
            </a:r>
          </a:p>
          <a:p>
            <a:pPr marL="349250" indent="-349250">
              <a:buFont typeface="+mj-lt"/>
              <a:buAutoNum type="alphaUcPeriod"/>
            </a:pPr>
            <a:endParaRPr lang="en-US" dirty="0" smtClean="0"/>
          </a:p>
          <a:p>
            <a:pPr marL="349250" indent="-349250">
              <a:buFont typeface="+mj-lt"/>
              <a:buAutoNum type="alphaUcPeriod"/>
            </a:pPr>
            <a:r>
              <a:rPr lang="en-US" dirty="0" smtClean="0"/>
              <a:t>However, it appears that the nursing staffs exercise strong influence over…a decision to change the nursing care system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9654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Custom 1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72951A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76</TotalTime>
  <Words>1222</Words>
  <Application>Microsoft Office PowerPoint</Application>
  <PresentationFormat>On-screen Show (4:3)</PresentationFormat>
  <Paragraphs>182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Austin</vt:lpstr>
      <vt:lpstr>Thinking like a Researcher</vt:lpstr>
      <vt:lpstr>Overview</vt:lpstr>
      <vt:lpstr>Units of Analysis</vt:lpstr>
      <vt:lpstr>Individuals</vt:lpstr>
      <vt:lpstr>Groups</vt:lpstr>
      <vt:lpstr>Organizations</vt:lpstr>
      <vt:lpstr>PowerPoint Presentation</vt:lpstr>
      <vt:lpstr>Social Interactions/Events</vt:lpstr>
      <vt:lpstr>Units of Analysis Activity</vt:lpstr>
      <vt:lpstr>Units of Analysis Activity</vt:lpstr>
      <vt:lpstr>Finding the Units of Analysis</vt:lpstr>
      <vt:lpstr>Probability Sampling</vt:lpstr>
      <vt:lpstr>Nonprobability Sampling</vt:lpstr>
      <vt:lpstr>Types of Nonprobability Sampling</vt:lpstr>
      <vt:lpstr>PowerPoint Presentation</vt:lpstr>
      <vt:lpstr>PowerPoint Presentation</vt:lpstr>
      <vt:lpstr>Types of Nonprobability Sampling</vt:lpstr>
      <vt:lpstr>PowerPoint Presentation</vt:lpstr>
      <vt:lpstr>Variables: Part 1</vt:lpstr>
      <vt:lpstr>Variables: Part 2</vt:lpstr>
      <vt:lpstr>Defining Variables</vt:lpstr>
      <vt:lpstr>Homework</vt:lpstr>
      <vt:lpstr>Units of Analysis &amp; Variables</vt:lpstr>
      <vt:lpstr>Variables: Part 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Thinking like a Researcher</dc:title>
  <dc:creator>Windows User</dc:creator>
  <cp:lastModifiedBy>Windows User</cp:lastModifiedBy>
  <cp:revision>11</cp:revision>
  <dcterms:created xsi:type="dcterms:W3CDTF">2015-09-08T12:24:29Z</dcterms:created>
  <dcterms:modified xsi:type="dcterms:W3CDTF">2015-09-08T13:41:03Z</dcterms:modified>
</cp:coreProperties>
</file>