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4" r:id="rId1"/>
  </p:sldMasterIdLst>
  <p:notesMasterIdLst>
    <p:notesMasterId r:id="rId45"/>
  </p:notesMasterIdLst>
  <p:sldIdLst>
    <p:sldId id="256" r:id="rId2"/>
    <p:sldId id="257" r:id="rId3"/>
    <p:sldId id="274" r:id="rId4"/>
    <p:sldId id="258" r:id="rId5"/>
    <p:sldId id="295" r:id="rId6"/>
    <p:sldId id="283" r:id="rId7"/>
    <p:sldId id="259" r:id="rId8"/>
    <p:sldId id="260" r:id="rId9"/>
    <p:sldId id="275" r:id="rId10"/>
    <p:sldId id="307" r:id="rId11"/>
    <p:sldId id="286" r:id="rId12"/>
    <p:sldId id="261" r:id="rId13"/>
    <p:sldId id="262" r:id="rId14"/>
    <p:sldId id="305" r:id="rId15"/>
    <p:sldId id="306" r:id="rId16"/>
    <p:sldId id="263" r:id="rId17"/>
    <p:sldId id="264" r:id="rId18"/>
    <p:sldId id="265" r:id="rId19"/>
    <p:sldId id="296" r:id="rId20"/>
    <p:sldId id="268" r:id="rId21"/>
    <p:sldId id="300" r:id="rId22"/>
    <p:sldId id="298" r:id="rId23"/>
    <p:sldId id="301" r:id="rId24"/>
    <p:sldId id="302" r:id="rId25"/>
    <p:sldId id="303" r:id="rId26"/>
    <p:sldId id="304" r:id="rId27"/>
    <p:sldId id="299" r:id="rId28"/>
    <p:sldId id="278" r:id="rId29"/>
    <p:sldId id="277" r:id="rId30"/>
    <p:sldId id="281" r:id="rId31"/>
    <p:sldId id="271" r:id="rId32"/>
    <p:sldId id="272" r:id="rId33"/>
    <p:sldId id="279" r:id="rId34"/>
    <p:sldId id="280" r:id="rId35"/>
    <p:sldId id="297" r:id="rId36"/>
    <p:sldId id="273" r:id="rId37"/>
    <p:sldId id="284" r:id="rId38"/>
    <p:sldId id="293" r:id="rId39"/>
    <p:sldId id="294" r:id="rId40"/>
    <p:sldId id="290" r:id="rId41"/>
    <p:sldId id="287" r:id="rId42"/>
    <p:sldId id="288" r:id="rId43"/>
    <p:sldId id="308" r:id="rId4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01936270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02519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728701E-CAF4-4159-9B3E-41C86DFFA30D}" type="datetimeFigureOut">
              <a:rPr lang="en-US" smtClean="0"/>
              <a:t>11/14/2014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28701E-CAF4-4159-9B3E-41C86DFFA30D}"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28701E-CAF4-4159-9B3E-41C86DFFA30D}"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2"/>
        <p:cNvGrpSpPr/>
        <p:nvPr/>
      </p:nvGrpSpPr>
      <p:grpSpPr>
        <a:xfrm>
          <a:off x="0" y="0"/>
          <a:ext cx="0" cy="0"/>
          <a:chOff x="0" y="0"/>
          <a:chExt cx="0" cy="0"/>
        </a:xfrm>
      </p:grpSpPr>
      <p:sp>
        <p:nvSpPr>
          <p:cNvPr id="15" name="Shape 15"/>
          <p:cNvSpPr txBox="1">
            <a:spLocks noGrp="1"/>
          </p:cNvSpPr>
          <p:nvPr>
            <p:ph type="title"/>
          </p:nvPr>
        </p:nvSpPr>
        <p:spPr>
          <a:xfrm>
            <a:off x="457200" y="186035"/>
            <a:ext cx="8229600" cy="1143000"/>
          </a:xfrm>
          <a:prstGeom prst="rect">
            <a:avLst/>
          </a:prstGeom>
          <a:noFill/>
          <a:ln>
            <a:noFill/>
          </a:ln>
        </p:spPr>
        <p:txBody>
          <a:bodyPr lIns="91425" tIns="91425" rIns="91425" bIns="91425" anchor="b" anchorCtr="0"/>
          <a:lstStyle>
            <a:lvl1pPr rtl="0">
              <a:defRPr>
                <a:solidFill>
                  <a:schemeClr val="dk2"/>
                </a:solidFill>
              </a:defRPr>
            </a:lvl1pPr>
            <a:lvl2pPr rtl="0">
              <a:defRPr>
                <a:solidFill>
                  <a:schemeClr val="dk2"/>
                </a:solidFill>
              </a:defRPr>
            </a:lvl2pPr>
            <a:lvl3pPr rtl="0">
              <a:defRPr>
                <a:solidFill>
                  <a:schemeClr val="dk2"/>
                </a:solidFill>
              </a:defRPr>
            </a:lvl3pPr>
            <a:lvl4pPr rtl="0">
              <a:defRPr>
                <a:solidFill>
                  <a:schemeClr val="dk2"/>
                </a:solidFill>
              </a:defRPr>
            </a:lvl4pPr>
            <a:lvl5pPr rtl="0">
              <a:defRPr>
                <a:solidFill>
                  <a:schemeClr val="dk2"/>
                </a:solidFill>
              </a:defRPr>
            </a:lvl5pPr>
            <a:lvl6pPr rtl="0">
              <a:defRPr>
                <a:solidFill>
                  <a:schemeClr val="dk2"/>
                </a:solidFill>
              </a:defRPr>
            </a:lvl6pPr>
            <a:lvl7pPr rtl="0">
              <a:defRPr>
                <a:solidFill>
                  <a:schemeClr val="dk2"/>
                </a:solidFill>
              </a:defRPr>
            </a:lvl7pPr>
            <a:lvl8pPr rtl="0">
              <a:defRPr>
                <a:solidFill>
                  <a:schemeClr val="dk2"/>
                </a:solidFill>
              </a:defRPr>
            </a:lvl8pPr>
            <a:lvl9pPr rtl="0">
              <a:defRPr>
                <a:solidFill>
                  <a:schemeClr val="dk2"/>
                </a:solidFill>
              </a:defRPr>
            </a:lvl9pPr>
          </a:lstStyle>
          <a:p>
            <a:endParaRPr/>
          </a:p>
        </p:txBody>
      </p:sp>
      <p:sp>
        <p:nvSpPr>
          <p:cNvPr id="16" name="Shape 1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28701E-CAF4-4159-9B3E-41C86DFFA30D}"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28701E-CAF4-4159-9B3E-41C86DFFA30D}"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728701E-CAF4-4159-9B3E-41C86DFFA30D}" type="datetimeFigureOut">
              <a:rPr lang="en-US" smtClean="0"/>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28701E-CAF4-4159-9B3E-41C86DFFA30D}" type="datetimeFigureOut">
              <a:rPr lang="en-US" smtClean="0"/>
              <a:t>11/14/2014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28701E-CAF4-4159-9B3E-41C86DFFA30D}" type="datetimeFigureOut">
              <a:rPr lang="en-US" smtClean="0"/>
              <a:t>11/14/2014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28701E-CAF4-4159-9B3E-41C86DFFA30D}" type="datetimeFigureOut">
              <a:rPr lang="en-US" smtClean="0"/>
              <a:t>11/14/2014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728701E-CAF4-4159-9B3E-41C86DFFA30D}" type="datetimeFigureOut">
              <a:rPr lang="en-US" smtClean="0"/>
              <a:t>11/14/2014</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11/14/2014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728701E-CAF4-4159-9B3E-41C86DFFA30D}" type="datetimeFigureOut">
              <a:rPr lang="en-US" smtClean="0"/>
              <a:t>11/14/2014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www.cs.ny.gov/ebd/" TargetMode="External"/><Relationship Id="rId2" Type="http://schemas.openxmlformats.org/officeDocument/2006/relationships/hyperlink" Target="http://www.empireplanproviders.com/index.htm" TargetMode="External"/><Relationship Id="rId1" Type="http://schemas.openxmlformats.org/officeDocument/2006/relationships/slideLayout" Target="../slideLayouts/slideLayout12.xml"/><Relationship Id="rId5" Type="http://schemas.openxmlformats.org/officeDocument/2006/relationships/hyperlink" Target="http://www.cs.ny.gov/ebd/ebdonlinecenter/gseu/sehp_bensum_13.pdf" TargetMode="External"/><Relationship Id="rId4" Type="http://schemas.openxmlformats.org/officeDocument/2006/relationships/hyperlink" Target="valueoptions.com/mc"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hyperlink" Target="http://www.valueoptions.com/members/forms/files/Outpatient_Review_Tx_Guidlines.pdf"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hyperlink" Target="https://www.valueoptions.com/mc/eMember/formsHome.do"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hyperlink" Target="http://www.cvscaremark.com/"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hyperlink" Target="http://opencuny.org/healthdsc/nyship-changes-effective-january-1st-2015/www.edgepark.com" TargetMode="External"/><Relationship Id="rId2" Type="http://schemas.openxmlformats.org/officeDocument/2006/relationships/hyperlink" Target="http://opencuny.org/healthdsc/nyship-changes-effective-january-1st-2015/www.byramhealthcare.com" TargetMode="External"/><Relationship Id="rId1" Type="http://schemas.openxmlformats.org/officeDocument/2006/relationships/slideLayout" Target="../slideLayouts/slideLayout12.xml"/><Relationship Id="rId4" Type="http://schemas.openxmlformats.org/officeDocument/2006/relationships/hyperlink" Target="http://opencuny.org/healthdsc/nyship-changes-effective-january-1st-2015/www.lucinacare.co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hyperlink" Target="http://ebd.upsidedev.com/ebdonline/ebdonlinecenter/reports/14eprs/SEHP_Special_EPR_2014.pdf" TargetMode="Externa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opencuny.org/healthdsc/student-recommended-nyship-providers/"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mailto:svoorhees@gc.cuny.edu"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hyperlink" Target="http://opencuny.org/healthdsc/student-recommended-nyship-providers/"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hyperlink" Target="http://opencuny.org/healthdsc/navigating_nyship/avoiding_pitfalls/"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hyperlink" Target="mailto:svoorhees@gc.cuny.edu"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hyperlink" Target="mailto:eperram@gc.cuny.edu"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hyperlink" Target="http://opencuny.org/healthdsc/what-to-do-if-youre-uninsured-free-and-low-cost-clinics-in-new-york/" TargetMode="Externa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hyperlink" Target="http://cuny.is/wellnesscenter" TargetMode="External"/><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hyperlink" Target="mailto:wellness@gc.cuny.edu"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hyperlink" Target="mailto:theadjunctproject@gmail.com" TargetMode="External"/><Relationship Id="rId2" Type="http://schemas.openxmlformats.org/officeDocument/2006/relationships/hyperlink" Target="mailto:health@cunydsc.org"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ctrTitle"/>
          </p:nvPr>
        </p:nvSpPr>
        <p:spPr>
          <a:prstGeom prst="rect">
            <a:avLst/>
          </a:prstGeom>
        </p:spPr>
        <p:txBody>
          <a:bodyPr lIns="91425" tIns="91425" rIns="91425" bIns="91425" anchor="b" anchorCtr="0">
            <a:noAutofit/>
          </a:bodyPr>
          <a:lstStyle/>
          <a:p>
            <a:pPr>
              <a:buNone/>
            </a:pPr>
            <a:r>
              <a:rPr lang="en"/>
              <a:t>Navigating NYSHIP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NYSHIP card</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6077" y="1952610"/>
            <a:ext cx="5887232" cy="3683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09047" y="4549821"/>
            <a:ext cx="1169440" cy="738664"/>
          </a:xfrm>
          <a:prstGeom prst="rect">
            <a:avLst/>
          </a:prstGeom>
          <a:noFill/>
        </p:spPr>
        <p:txBody>
          <a:bodyPr wrap="square" rtlCol="0">
            <a:spAutoFit/>
          </a:bodyPr>
          <a:lstStyle/>
          <a:p>
            <a:r>
              <a:rPr lang="en-US" b="1" dirty="0" smtClean="0">
                <a:solidFill>
                  <a:srgbClr val="FF0000"/>
                </a:solidFill>
              </a:rPr>
              <a:t>United Healthcare</a:t>
            </a:r>
          </a:p>
          <a:p>
            <a:r>
              <a:rPr lang="en-US" b="1" dirty="0" smtClean="0">
                <a:solidFill>
                  <a:srgbClr val="FF0000"/>
                </a:solidFill>
                <a:sym typeface="Wingdings" panose="05000000000000000000" pitchFamily="2" charset="2"/>
              </a:rPr>
              <a:t></a:t>
            </a:r>
            <a:endParaRPr lang="en-US" b="1" dirty="0">
              <a:solidFill>
                <a:srgbClr val="FF0000"/>
              </a:solidFill>
            </a:endParaRPr>
          </a:p>
        </p:txBody>
      </p:sp>
      <p:sp>
        <p:nvSpPr>
          <p:cNvPr id="7" name="TextBox 6"/>
          <p:cNvSpPr txBox="1"/>
          <p:nvPr/>
        </p:nvSpPr>
        <p:spPr>
          <a:xfrm>
            <a:off x="457200" y="3530178"/>
            <a:ext cx="1129085" cy="954107"/>
          </a:xfrm>
          <a:prstGeom prst="rect">
            <a:avLst/>
          </a:prstGeom>
          <a:noFill/>
        </p:spPr>
        <p:txBody>
          <a:bodyPr wrap="square" rtlCol="0">
            <a:spAutoFit/>
          </a:bodyPr>
          <a:lstStyle/>
          <a:p>
            <a:r>
              <a:rPr lang="en-US" b="1" dirty="0" smtClean="0">
                <a:solidFill>
                  <a:schemeClr val="accent1">
                    <a:lumMod val="60000"/>
                    <a:lumOff val="40000"/>
                  </a:schemeClr>
                </a:solidFill>
              </a:rPr>
              <a:t>Empire BlueCross BlueShield</a:t>
            </a:r>
          </a:p>
          <a:p>
            <a:r>
              <a:rPr lang="en-US" b="1" dirty="0" smtClean="0">
                <a:solidFill>
                  <a:schemeClr val="accent1">
                    <a:lumMod val="60000"/>
                    <a:lumOff val="40000"/>
                  </a:schemeClr>
                </a:solidFill>
                <a:sym typeface="Wingdings" panose="05000000000000000000" pitchFamily="2" charset="2"/>
              </a:rPr>
              <a:t></a:t>
            </a:r>
            <a:endParaRPr lang="en-US" b="1" dirty="0">
              <a:solidFill>
                <a:schemeClr val="accent1">
                  <a:lumMod val="60000"/>
                  <a:lumOff val="40000"/>
                </a:schemeClr>
              </a:solidFill>
            </a:endParaRPr>
          </a:p>
        </p:txBody>
      </p:sp>
      <p:sp>
        <p:nvSpPr>
          <p:cNvPr id="8" name="TextBox 7"/>
          <p:cNvSpPr txBox="1"/>
          <p:nvPr/>
        </p:nvSpPr>
        <p:spPr>
          <a:xfrm>
            <a:off x="7373307" y="3582831"/>
            <a:ext cx="1419964" cy="523220"/>
          </a:xfrm>
          <a:prstGeom prst="rect">
            <a:avLst/>
          </a:prstGeom>
          <a:noFill/>
        </p:spPr>
        <p:txBody>
          <a:bodyPr wrap="square" rtlCol="0">
            <a:spAutoFit/>
          </a:bodyPr>
          <a:lstStyle/>
          <a:p>
            <a:r>
              <a:rPr lang="en-US" b="1" dirty="0" err="1" smtClean="0">
                <a:solidFill>
                  <a:srgbClr val="00B0F0"/>
                </a:solidFill>
              </a:rPr>
              <a:t>ValueOptions</a:t>
            </a:r>
            <a:endParaRPr lang="en-US" b="1" dirty="0" smtClean="0">
              <a:solidFill>
                <a:srgbClr val="00B0F0"/>
              </a:solidFill>
            </a:endParaRPr>
          </a:p>
          <a:p>
            <a:r>
              <a:rPr lang="en-US" b="1" dirty="0" smtClean="0">
                <a:solidFill>
                  <a:srgbClr val="00B0F0"/>
                </a:solidFill>
                <a:sym typeface="Wingdings" panose="05000000000000000000" pitchFamily="2" charset="2"/>
              </a:rPr>
              <a:t> </a:t>
            </a:r>
            <a:endParaRPr lang="en-US" b="1" dirty="0">
              <a:solidFill>
                <a:srgbClr val="00B0F0"/>
              </a:solidFill>
            </a:endParaRPr>
          </a:p>
        </p:txBody>
      </p:sp>
      <p:sp>
        <p:nvSpPr>
          <p:cNvPr id="9" name="TextBox 8"/>
          <p:cNvSpPr txBox="1"/>
          <p:nvPr/>
        </p:nvSpPr>
        <p:spPr>
          <a:xfrm>
            <a:off x="7491432" y="4535411"/>
            <a:ext cx="1077239" cy="738664"/>
          </a:xfrm>
          <a:prstGeom prst="rect">
            <a:avLst/>
          </a:prstGeom>
          <a:noFill/>
        </p:spPr>
        <p:txBody>
          <a:bodyPr wrap="square" rtlCol="0">
            <a:spAutoFit/>
          </a:bodyPr>
          <a:lstStyle/>
          <a:p>
            <a:r>
              <a:rPr lang="en-US" b="1" dirty="0" smtClean="0">
                <a:solidFill>
                  <a:srgbClr val="00B050"/>
                </a:solidFill>
              </a:rPr>
              <a:t>CVS </a:t>
            </a:r>
          </a:p>
          <a:p>
            <a:r>
              <a:rPr lang="en-US" b="1" dirty="0" smtClean="0">
                <a:solidFill>
                  <a:srgbClr val="00B050"/>
                </a:solidFill>
              </a:rPr>
              <a:t>Caremark</a:t>
            </a:r>
          </a:p>
          <a:p>
            <a:r>
              <a:rPr lang="en-US" b="1" dirty="0" smtClean="0">
                <a:solidFill>
                  <a:srgbClr val="00B050"/>
                </a:solidFill>
                <a:sym typeface="Wingdings" panose="05000000000000000000" pitchFamily="2" charset="2"/>
              </a:rPr>
              <a:t></a:t>
            </a:r>
            <a:endParaRPr lang="en-US" b="1" dirty="0">
              <a:solidFill>
                <a:srgbClr val="00B050"/>
              </a:solidFill>
            </a:endParaRPr>
          </a:p>
        </p:txBody>
      </p:sp>
    </p:spTree>
    <p:extLst>
      <p:ext uri="{BB962C8B-B14F-4D97-AF65-F5344CB8AC3E}">
        <p14:creationId xmlns:p14="http://schemas.microsoft.com/office/powerpoint/2010/main" val="1736592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6034"/>
            <a:ext cx="8229600" cy="1688451"/>
          </a:xfrm>
        </p:spPr>
        <p:txBody>
          <a:bodyPr>
            <a:normAutofit/>
          </a:bodyPr>
          <a:lstStyle/>
          <a:p>
            <a:r>
              <a:rPr lang="en-US" dirty="0" smtClean="0"/>
              <a:t>Summary of Benefits </a:t>
            </a:r>
            <a:br>
              <a:rPr lang="en-US" dirty="0" smtClean="0"/>
            </a:br>
            <a:r>
              <a:rPr lang="en-US" dirty="0" smtClean="0"/>
              <a:t>and List of Providers</a:t>
            </a:r>
            <a:endParaRPr lang="en-US" dirty="0"/>
          </a:p>
        </p:txBody>
      </p:sp>
      <p:sp>
        <p:nvSpPr>
          <p:cNvPr id="5" name="Text Placeholder 4"/>
          <p:cNvSpPr>
            <a:spLocks noGrp="1"/>
          </p:cNvSpPr>
          <p:nvPr>
            <p:ph type="body" idx="1"/>
          </p:nvPr>
        </p:nvSpPr>
        <p:spPr>
          <a:xfrm>
            <a:off x="457200" y="1874485"/>
            <a:ext cx="8229600" cy="4693415"/>
          </a:xfrm>
        </p:spPr>
        <p:txBody>
          <a:bodyPr/>
          <a:lstStyle/>
          <a:p>
            <a:r>
              <a:rPr lang="en-US" sz="2400" dirty="0" smtClean="0">
                <a:solidFill>
                  <a:prstClr val="black"/>
                </a:solidFill>
                <a:latin typeface="Times-Roman"/>
              </a:rPr>
              <a:t>Can be found online: </a:t>
            </a:r>
          </a:p>
          <a:p>
            <a:pPr lvl="1"/>
            <a:r>
              <a:rPr lang="en-US" sz="2000" dirty="0" smtClean="0">
                <a:solidFill>
                  <a:prstClr val="black"/>
                </a:solidFill>
                <a:latin typeface="Times-Roman"/>
                <a:hlinkClick r:id="rId2"/>
              </a:rPr>
              <a:t>Empireplanproviders.com</a:t>
            </a:r>
            <a:r>
              <a:rPr lang="en-US" sz="2000" dirty="0" smtClean="0">
                <a:solidFill>
                  <a:prstClr val="black"/>
                </a:solidFill>
                <a:latin typeface="Times-Roman"/>
              </a:rPr>
              <a:t> (has provider list but redirects to site below for summary of benefits</a:t>
            </a:r>
            <a:r>
              <a:rPr lang="en-US" sz="2000" dirty="0" smtClean="0">
                <a:solidFill>
                  <a:prstClr val="black"/>
                </a:solidFill>
                <a:latin typeface="Times-Roman"/>
              </a:rPr>
              <a:t>)</a:t>
            </a:r>
            <a:r>
              <a:rPr lang="en-US" sz="2000" dirty="0" smtClean="0">
                <a:solidFill>
                  <a:prstClr val="black"/>
                </a:solidFill>
                <a:latin typeface="Times-Roman"/>
              </a:rPr>
              <a:t> </a:t>
            </a:r>
            <a:endParaRPr lang="en-US" sz="2000" dirty="0" smtClean="0">
              <a:solidFill>
                <a:prstClr val="black"/>
              </a:solidFill>
              <a:latin typeface="Times-Roman"/>
            </a:endParaRPr>
          </a:p>
          <a:p>
            <a:pPr lvl="1"/>
            <a:r>
              <a:rPr lang="en-US" sz="2000" dirty="0" smtClean="0">
                <a:solidFill>
                  <a:prstClr val="black"/>
                </a:solidFill>
                <a:latin typeface="Times-Roman"/>
                <a:hlinkClick r:id="rId3"/>
              </a:rPr>
              <a:t>www.cs.ny.gov</a:t>
            </a:r>
            <a:r>
              <a:rPr lang="en-US" sz="2000" dirty="0">
                <a:solidFill>
                  <a:prstClr val="black"/>
                </a:solidFill>
                <a:latin typeface="Times-Roman"/>
                <a:hlinkClick r:id="rId3"/>
              </a:rPr>
              <a:t>/ebd</a:t>
            </a:r>
            <a:r>
              <a:rPr lang="en-US" sz="2000" dirty="0" smtClean="0">
                <a:solidFill>
                  <a:prstClr val="black"/>
                </a:solidFill>
                <a:latin typeface="Times-Roman"/>
                <a:hlinkClick r:id="rId3"/>
              </a:rPr>
              <a:t>/</a:t>
            </a:r>
            <a:endParaRPr lang="en-US" sz="2000" dirty="0" smtClean="0">
              <a:solidFill>
                <a:prstClr val="black"/>
              </a:solidFill>
              <a:latin typeface="Times-Roman"/>
            </a:endParaRPr>
          </a:p>
          <a:p>
            <a:pPr lvl="1"/>
            <a:r>
              <a:rPr lang="en-US" sz="2000" dirty="0">
                <a:solidFill>
                  <a:prstClr val="black"/>
                </a:solidFill>
                <a:latin typeface="Times-Roman"/>
                <a:hlinkClick r:id="rId4" action="ppaction://hlinkfile"/>
              </a:rPr>
              <a:t>Valueoptions.com/mc</a:t>
            </a:r>
            <a:r>
              <a:rPr lang="en-US" sz="2000" dirty="0">
                <a:solidFill>
                  <a:prstClr val="black"/>
                </a:solidFill>
                <a:latin typeface="Times-Roman"/>
              </a:rPr>
              <a:t> (need to create login)</a:t>
            </a:r>
            <a:endParaRPr lang="en-US" sz="2000" dirty="0" smtClean="0">
              <a:solidFill>
                <a:prstClr val="black"/>
              </a:solidFill>
              <a:latin typeface="Times-Roman"/>
            </a:endParaRPr>
          </a:p>
          <a:p>
            <a:pPr lvl="1"/>
            <a:r>
              <a:rPr lang="en-US" sz="2000" dirty="0" smtClean="0">
                <a:solidFill>
                  <a:prstClr val="black"/>
                </a:solidFill>
                <a:latin typeface="Times-Roman"/>
                <a:hlinkClick r:id="rId5"/>
              </a:rPr>
              <a:t>Student Employee Health Plan</a:t>
            </a:r>
            <a:r>
              <a:rPr lang="en-US" sz="2000" i="1" dirty="0">
                <a:solidFill>
                  <a:srgbClr val="2842FF"/>
                </a:solidFill>
                <a:latin typeface="Times-Roman"/>
              </a:rPr>
              <a:t> </a:t>
            </a:r>
            <a:r>
              <a:rPr lang="en-US" sz="2000" dirty="0" smtClean="0">
                <a:solidFill>
                  <a:schemeClr val="tx1"/>
                </a:solidFill>
                <a:latin typeface="Times-Roman"/>
              </a:rPr>
              <a:t>(PDF</a:t>
            </a:r>
            <a:r>
              <a:rPr lang="en-US" sz="2000" dirty="0">
                <a:solidFill>
                  <a:schemeClr val="tx1"/>
                </a:solidFill>
                <a:latin typeface="Times-Roman"/>
              </a:rPr>
              <a:t>)</a:t>
            </a:r>
            <a:endParaRPr lang="en-US" sz="2000" i="1" dirty="0">
              <a:solidFill>
                <a:srgbClr val="2842FF"/>
              </a:solidFill>
              <a:latin typeface="Times-Roman"/>
            </a:endParaRPr>
          </a:p>
          <a:p>
            <a:endParaRPr lang="en-US" sz="2000" b="1" dirty="0" smtClean="0"/>
          </a:p>
          <a:p>
            <a:pPr marL="68580" indent="0">
              <a:buNone/>
            </a:pPr>
            <a:r>
              <a:rPr lang="en-US" sz="2000" b="1" dirty="0" smtClean="0"/>
              <a:t>***NOTE: Many students have noted that, while an online provider list may include a particular provider as covered, these lists are not kept up-to-the-minute. DOUBLE and TRIPLE check that your provider is covered by calling the doctor’s office and giving your insurance information***</a:t>
            </a:r>
            <a:endParaRPr lang="en-US" sz="2000" b="1" dirty="0"/>
          </a:p>
        </p:txBody>
      </p:sp>
    </p:spTree>
    <p:extLst>
      <p:ext uri="{BB962C8B-B14F-4D97-AF65-F5344CB8AC3E}">
        <p14:creationId xmlns:p14="http://schemas.microsoft.com/office/powerpoint/2010/main" val="3365993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4" name="Shape 64"/>
          <p:cNvSpPr txBox="1">
            <a:spLocks noGrp="1"/>
          </p:cNvSpPr>
          <p:nvPr>
            <p:ph type="title"/>
          </p:nvPr>
        </p:nvSpPr>
        <p:spPr>
          <a:xfrm>
            <a:off x="457200" y="186035"/>
            <a:ext cx="8229600" cy="1414165"/>
          </a:xfrm>
          <a:prstGeom prst="rect">
            <a:avLst/>
          </a:prstGeom>
        </p:spPr>
        <p:txBody>
          <a:bodyPr lIns="91425" tIns="91425" rIns="91425" bIns="91425" anchor="b" anchorCtr="0">
            <a:noAutofit/>
          </a:bodyPr>
          <a:lstStyle/>
          <a:p>
            <a:pPr lvl="0" rtl="0">
              <a:buNone/>
            </a:pPr>
            <a:r>
              <a:rPr lang="en" sz="3600" dirty="0"/>
              <a:t>UnitedHealthCare: The Empire Plan </a:t>
            </a:r>
          </a:p>
        </p:txBody>
      </p:sp>
      <p:sp>
        <p:nvSpPr>
          <p:cNvPr id="63" name="Shape 63"/>
          <p:cNvSpPr txBox="1">
            <a:spLocks noGrp="1"/>
          </p:cNvSpPr>
          <p:nvPr>
            <p:ph type="body" idx="1"/>
          </p:nvPr>
        </p:nvSpPr>
        <p:spPr>
          <a:prstGeom prst="rect">
            <a:avLst/>
          </a:prstGeom>
        </p:spPr>
        <p:txBody>
          <a:bodyPr lIns="91425" tIns="91425" rIns="91425" bIns="91425" anchor="t" anchorCtr="0">
            <a:noAutofit/>
          </a:bodyPr>
          <a:lstStyle/>
          <a:p>
            <a:pPr marL="457200" lvl="0" indent="-349250" rtl="0">
              <a:buClr>
                <a:schemeClr val="dk1"/>
              </a:buClr>
              <a:buSzPct val="166666"/>
              <a:buFont typeface="Arial"/>
              <a:buChar char="•"/>
            </a:pPr>
            <a:r>
              <a:rPr lang="en" sz="1900" dirty="0"/>
              <a:t>Medical, </a:t>
            </a:r>
            <a:r>
              <a:rPr lang="en" sz="1900" dirty="0" smtClean="0"/>
              <a:t>surgical</a:t>
            </a:r>
            <a:r>
              <a:rPr lang="en-US" sz="1900" dirty="0" smtClean="0"/>
              <a:t>, </a:t>
            </a:r>
            <a:r>
              <a:rPr lang="en" sz="1900" dirty="0" smtClean="0"/>
              <a:t>chiropractic/physical </a:t>
            </a:r>
            <a:r>
              <a:rPr lang="en" sz="1900" dirty="0"/>
              <a:t>therapy (administered by Managed Physical Network), labwork</a:t>
            </a:r>
          </a:p>
          <a:p>
            <a:endParaRPr lang="en" sz="1900" dirty="0"/>
          </a:p>
          <a:p>
            <a:pPr marL="457200" lvl="0" indent="-349250" rtl="0">
              <a:buClr>
                <a:schemeClr val="dk1"/>
              </a:buClr>
              <a:buSzPct val="166666"/>
              <a:buFont typeface="Arial"/>
              <a:buChar char="•"/>
            </a:pPr>
            <a:r>
              <a:rPr lang="en" sz="1900" dirty="0"/>
              <a:t>Group #</a:t>
            </a:r>
            <a:r>
              <a:rPr lang="en" sz="1900" dirty="0" smtClean="0"/>
              <a:t>030500</a:t>
            </a:r>
            <a:endParaRPr lang="en" sz="1900" dirty="0"/>
          </a:p>
          <a:p>
            <a:pPr marL="457200" lvl="0" indent="-349250" rtl="0">
              <a:buClr>
                <a:schemeClr val="dk1"/>
              </a:buClr>
              <a:buSzPct val="166666"/>
              <a:buFont typeface="Arial"/>
              <a:buChar char="•"/>
            </a:pPr>
            <a:r>
              <a:rPr lang="en" sz="1900" dirty="0"/>
              <a:t>UHC Options PPO </a:t>
            </a:r>
          </a:p>
          <a:p>
            <a:pPr marL="457200" lvl="0" indent="-349250" rtl="0">
              <a:buClr>
                <a:schemeClr val="dk1"/>
              </a:buClr>
              <a:buSzPct val="166666"/>
              <a:buFont typeface="Arial"/>
              <a:buChar char="•"/>
            </a:pPr>
            <a:r>
              <a:rPr lang="en" sz="1900" dirty="0"/>
              <a:t>In-network copay = $10, lab copay = $10</a:t>
            </a:r>
          </a:p>
          <a:p>
            <a:pPr marL="68580" indent="0">
              <a:buNone/>
            </a:pPr>
            <a:endParaRPr lang="en" sz="1900" dirty="0"/>
          </a:p>
          <a:p>
            <a:pPr marL="457200" lvl="0" indent="-349250" rtl="0">
              <a:buClr>
                <a:schemeClr val="dk1"/>
              </a:buClr>
              <a:buSzPct val="166666"/>
              <a:buFont typeface="Arial"/>
              <a:buChar char="•"/>
            </a:pPr>
            <a:r>
              <a:rPr lang="en" sz="1900" dirty="0"/>
              <a:t>In-network visits are limited to 15 per year (after that, out-of-network benefits apply: you pay the $100 deductible and 20% of the cost of the visit)</a:t>
            </a:r>
          </a:p>
          <a:p>
            <a:endParaRPr lang="en" sz="1900" dirty="0"/>
          </a:p>
          <a:p>
            <a:pPr marL="457200" lvl="0" indent="-349250" rtl="0">
              <a:buClr>
                <a:schemeClr val="dk1"/>
              </a:buClr>
              <a:buSzPct val="166666"/>
              <a:buFont typeface="Arial"/>
              <a:buChar char="•"/>
            </a:pPr>
            <a:r>
              <a:rPr lang="en" sz="1900" dirty="0"/>
              <a:t>Ambulance service is covered if emergency care is required!</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prstGeom prst="rect">
            <a:avLst/>
          </a:prstGeom>
        </p:spPr>
        <p:txBody>
          <a:bodyPr lIns="91425" tIns="91425" rIns="91425" bIns="91425" anchor="b" anchorCtr="0">
            <a:noAutofit/>
          </a:bodyPr>
          <a:lstStyle/>
          <a:p>
            <a:pPr>
              <a:buNone/>
            </a:pPr>
            <a:r>
              <a:rPr lang="en"/>
              <a:t>Empire BlueCross BlueShield</a:t>
            </a:r>
          </a:p>
        </p:txBody>
      </p:sp>
      <p:sp>
        <p:nvSpPr>
          <p:cNvPr id="70" name="Shape 70"/>
          <p:cNvSpPr txBox="1">
            <a:spLocks noGrp="1"/>
          </p:cNvSpPr>
          <p:nvPr>
            <p:ph type="body" idx="1"/>
          </p:nvPr>
        </p:nvSpPr>
        <p:spPr>
          <a:prstGeom prst="rect">
            <a:avLst/>
          </a:prstGeom>
        </p:spPr>
        <p:txBody>
          <a:bodyPr lIns="91425" tIns="91425" rIns="91425" bIns="91425" anchor="t" anchorCtr="0">
            <a:noAutofit/>
          </a:bodyPr>
          <a:lstStyle/>
          <a:p>
            <a:pPr marL="457200" lvl="0" indent="-355600" rtl="0">
              <a:buClr>
                <a:schemeClr val="dk1"/>
              </a:buClr>
              <a:buSzPct val="166666"/>
              <a:buFont typeface="Arial"/>
              <a:buChar char="•"/>
            </a:pPr>
            <a:r>
              <a:rPr lang="en" sz="2000" dirty="0"/>
              <a:t>Hospital (in-patient, out-patient, hospice care, birthing center, diagnostic radiology including MRI/CT/PET, and emergency room or acute care visits) </a:t>
            </a:r>
          </a:p>
          <a:p>
            <a:endParaRPr lang="en" sz="2000" dirty="0"/>
          </a:p>
          <a:p>
            <a:pPr marL="457200" lvl="0" indent="-355600" rtl="0">
              <a:buClr>
                <a:schemeClr val="dk1"/>
              </a:buClr>
              <a:buSzPct val="166666"/>
              <a:buFont typeface="Arial"/>
              <a:buChar char="•"/>
            </a:pPr>
            <a:r>
              <a:rPr lang="en" sz="2000" dirty="0"/>
              <a:t>Prefix </a:t>
            </a:r>
            <a:r>
              <a:rPr lang="en" sz="2000" dirty="0" smtClean="0"/>
              <a:t>YLS</a:t>
            </a:r>
            <a:endParaRPr lang="en" sz="2000" dirty="0"/>
          </a:p>
          <a:p>
            <a:pPr marL="457200" lvl="0" indent="-355600" rtl="0">
              <a:buClr>
                <a:schemeClr val="dk1"/>
              </a:buClr>
              <a:buSzPct val="166666"/>
              <a:buFont typeface="Arial"/>
              <a:buChar char="•"/>
            </a:pPr>
            <a:r>
              <a:rPr lang="en" sz="2000" dirty="0"/>
              <a:t>Plan </a:t>
            </a:r>
            <a:r>
              <a:rPr lang="en" sz="2000" dirty="0" smtClean="0"/>
              <a:t>303</a:t>
            </a:r>
            <a:endParaRPr lang="en" sz="2000" dirty="0"/>
          </a:p>
          <a:p>
            <a:pPr marL="457200" lvl="0" indent="-355600" rtl="0">
              <a:buClr>
                <a:schemeClr val="dk1"/>
              </a:buClr>
              <a:buSzPct val="166666"/>
              <a:buFont typeface="Arial"/>
              <a:buChar char="•"/>
            </a:pPr>
            <a:r>
              <a:rPr lang="en" sz="2000" dirty="0"/>
              <a:t>Radiology or out-patient visit copay = $15, ER copay = $25, approved in-patient hospital stay copay = $200</a:t>
            </a:r>
          </a:p>
          <a:p>
            <a:endParaRPr lang="en" sz="2000" dirty="0"/>
          </a:p>
          <a:p>
            <a:pPr marL="457200" lvl="0" indent="-355600" rtl="0">
              <a:buClr>
                <a:schemeClr val="dk1"/>
              </a:buClr>
              <a:buSzPct val="166666"/>
              <a:buFont typeface="Arial"/>
              <a:buChar char="•"/>
            </a:pPr>
            <a:r>
              <a:rPr lang="en" sz="2000" dirty="0"/>
              <a:t>Any time you enter a hospital, get </a:t>
            </a:r>
            <a:r>
              <a:rPr lang="en" sz="2000" dirty="0" smtClean="0"/>
              <a:t>preauthorization</a:t>
            </a:r>
            <a:r>
              <a:rPr lang="en-US" sz="2000" dirty="0" smtClean="0"/>
              <a:t>.</a:t>
            </a:r>
            <a:r>
              <a:rPr lang="en" sz="2000" dirty="0" smtClean="0"/>
              <a:t> </a:t>
            </a:r>
            <a:r>
              <a:rPr lang="en" sz="2000" dirty="0"/>
              <a:t>(including for radiology and ER/urgent/acute care visits--if admitted you must call or make sure someone at the hospital does </a:t>
            </a:r>
            <a:r>
              <a:rPr lang="en" sz="2000" u="sng" dirty="0"/>
              <a:t>within 48 hours</a:t>
            </a:r>
            <a:r>
              <a:rPr lang="en" sz="2000" dirty="0"/>
              <a:t>!!!)</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ValueOptions</a:t>
            </a:r>
            <a:r>
              <a:rPr lang="en-US" dirty="0" smtClean="0"/>
              <a:t> </a:t>
            </a:r>
            <a:endParaRPr lang="en-US" dirty="0"/>
          </a:p>
        </p:txBody>
      </p:sp>
      <p:sp>
        <p:nvSpPr>
          <p:cNvPr id="3" name="Text Placeholder 2"/>
          <p:cNvSpPr>
            <a:spLocks noGrp="1"/>
          </p:cNvSpPr>
          <p:nvPr>
            <p:ph type="body" idx="1"/>
          </p:nvPr>
        </p:nvSpPr>
        <p:spPr>
          <a:xfrm>
            <a:off x="457200" y="1329035"/>
            <a:ext cx="8229600" cy="5238865"/>
          </a:xfrm>
        </p:spPr>
        <p:txBody>
          <a:bodyPr>
            <a:normAutofit fontScale="77500" lnSpcReduction="20000"/>
          </a:bodyPr>
          <a:lstStyle/>
          <a:p>
            <a:pPr marL="68580" indent="0">
              <a:buNone/>
            </a:pPr>
            <a:r>
              <a:rPr lang="en-US" dirty="0"/>
              <a:t>Provides coverage for inpatient and outpatient mental health and substance abuse services</a:t>
            </a:r>
            <a:r>
              <a:rPr lang="en-US" dirty="0" smtClean="0"/>
              <a:t>. </a:t>
            </a:r>
          </a:p>
          <a:p>
            <a:pPr marL="68580" indent="0">
              <a:buNone/>
            </a:pPr>
            <a:endParaRPr lang="en-US" dirty="0" smtClean="0"/>
          </a:p>
          <a:p>
            <a:r>
              <a:rPr lang="en-US" dirty="0" smtClean="0"/>
              <a:t>Group </a:t>
            </a:r>
            <a:r>
              <a:rPr lang="en-US" dirty="0"/>
              <a:t>Code for </a:t>
            </a:r>
            <a:r>
              <a:rPr lang="en-US" dirty="0" smtClean="0"/>
              <a:t>NYSHIP: NYS02</a:t>
            </a:r>
          </a:p>
          <a:p>
            <a:pPr marL="68580" indent="0">
              <a:buNone/>
            </a:pPr>
            <a:endParaRPr lang="en-US" dirty="0" smtClean="0"/>
          </a:p>
          <a:p>
            <a:r>
              <a:rPr lang="en-US" dirty="0" smtClean="0"/>
              <a:t>In-network office visit=$10</a:t>
            </a:r>
            <a:r>
              <a:rPr lang="en-US" dirty="0"/>
              <a:t/>
            </a:r>
            <a:br>
              <a:rPr lang="en-US" dirty="0"/>
            </a:br>
            <a:r>
              <a:rPr lang="en-US" dirty="0" smtClean="0"/>
              <a:t>Emergency room care= $25</a:t>
            </a:r>
            <a:r>
              <a:rPr lang="en-US" dirty="0"/>
              <a:t/>
            </a:r>
            <a:br>
              <a:rPr lang="en-US" dirty="0"/>
            </a:br>
            <a:r>
              <a:rPr lang="en-US" dirty="0" smtClean="0"/>
              <a:t>Per </a:t>
            </a:r>
            <a:r>
              <a:rPr lang="en-US" dirty="0"/>
              <a:t>admission for </a:t>
            </a:r>
            <a:r>
              <a:rPr lang="en-US" dirty="0" smtClean="0"/>
              <a:t>covered </a:t>
            </a:r>
            <a:r>
              <a:rPr lang="en-US" dirty="0"/>
              <a:t>inpatient mental health or substance abuse detoxification </a:t>
            </a:r>
            <a:r>
              <a:rPr lang="en-US" dirty="0" smtClean="0"/>
              <a:t>stay= $200</a:t>
            </a:r>
            <a:r>
              <a:rPr lang="en-US" dirty="0"/>
              <a:t/>
            </a:r>
            <a:br>
              <a:rPr lang="en-US" dirty="0"/>
            </a:br>
            <a:r>
              <a:rPr lang="en-US" dirty="0"/>
              <a:t>P</a:t>
            </a:r>
            <a:r>
              <a:rPr lang="en-US" dirty="0" smtClean="0"/>
              <a:t>er </a:t>
            </a:r>
            <a:r>
              <a:rPr lang="en-US" dirty="0"/>
              <a:t>admission for network inpatient care in </a:t>
            </a:r>
            <a:r>
              <a:rPr lang="en-US" dirty="0" smtClean="0"/>
              <a:t>residential </a:t>
            </a:r>
            <a:r>
              <a:rPr lang="en-US" dirty="0"/>
              <a:t>treatment center, group home or halfway house </a:t>
            </a:r>
            <a:r>
              <a:rPr lang="en-US" dirty="0" smtClean="0"/>
              <a:t>(up to 30 </a:t>
            </a:r>
            <a:r>
              <a:rPr lang="en-US" dirty="0"/>
              <a:t>days per person per year</a:t>
            </a:r>
            <a:r>
              <a:rPr lang="en-US" dirty="0" smtClean="0"/>
              <a:t>)=$</a:t>
            </a:r>
            <a:r>
              <a:rPr lang="en-US" dirty="0"/>
              <a:t>200 copayment + 20% </a:t>
            </a:r>
            <a:r>
              <a:rPr lang="en-US" dirty="0" smtClean="0"/>
              <a:t>coinsurance</a:t>
            </a:r>
          </a:p>
          <a:p>
            <a:pPr marL="68580" indent="0">
              <a:buNone/>
            </a:pPr>
            <a:endParaRPr lang="en-US" dirty="0"/>
          </a:p>
          <a:p>
            <a:r>
              <a:rPr lang="en-US" dirty="0" smtClean="0"/>
              <a:t>$</a:t>
            </a:r>
            <a:r>
              <a:rPr lang="en-US" dirty="0"/>
              <a:t>100 </a:t>
            </a:r>
            <a:r>
              <a:rPr lang="en-US" dirty="0" smtClean="0"/>
              <a:t>deductible; 15 visit annual limit (afterwards, treated as out-of-network: plan pays 80%)</a:t>
            </a:r>
          </a:p>
          <a:p>
            <a:pPr marL="68580" indent="0">
              <a:buNone/>
            </a:pPr>
            <a:endParaRPr lang="en-US" dirty="0" smtClean="0"/>
          </a:p>
          <a:p>
            <a:r>
              <a:rPr lang="en-US" dirty="0" smtClean="0"/>
              <a:t>No authorization </a:t>
            </a:r>
            <a:r>
              <a:rPr lang="en-US" dirty="0"/>
              <a:t>for the first 10 </a:t>
            </a:r>
            <a:r>
              <a:rPr lang="en-US" dirty="0" smtClean="0"/>
              <a:t>sessions; after 10, will </a:t>
            </a:r>
            <a:r>
              <a:rPr lang="en-US" dirty="0"/>
              <a:t>need your provider to fill </a:t>
            </a:r>
            <a:r>
              <a:rPr lang="en-US" dirty="0" smtClean="0"/>
              <a:t>out the </a:t>
            </a:r>
            <a:r>
              <a:rPr lang="en-US" dirty="0" smtClean="0">
                <a:hlinkClick r:id="rId2"/>
              </a:rPr>
              <a:t>Outpatient Review form</a:t>
            </a:r>
            <a:r>
              <a:rPr lang="en-US" dirty="0" smtClean="0"/>
              <a:t> to </a:t>
            </a:r>
            <a:r>
              <a:rPr lang="en-US" dirty="0"/>
              <a:t>keep getting reimbursed. </a:t>
            </a:r>
          </a:p>
        </p:txBody>
      </p:sp>
    </p:spTree>
    <p:extLst>
      <p:ext uri="{BB962C8B-B14F-4D97-AF65-F5344CB8AC3E}">
        <p14:creationId xmlns:p14="http://schemas.microsoft.com/office/powerpoint/2010/main" val="38158496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ValueOptions</a:t>
            </a:r>
            <a:endParaRPr lang="en-US" dirty="0"/>
          </a:p>
        </p:txBody>
      </p:sp>
      <p:sp>
        <p:nvSpPr>
          <p:cNvPr id="3" name="Text Placeholder 2"/>
          <p:cNvSpPr>
            <a:spLocks noGrp="1"/>
          </p:cNvSpPr>
          <p:nvPr>
            <p:ph type="body" idx="1"/>
          </p:nvPr>
        </p:nvSpPr>
        <p:spPr/>
        <p:txBody>
          <a:bodyPr/>
          <a:lstStyle/>
          <a:p>
            <a:r>
              <a:rPr lang="en-US" dirty="0"/>
              <a:t>Claim forms are located here: </a:t>
            </a:r>
            <a:r>
              <a:rPr lang="en-US" dirty="0">
                <a:hlinkClick r:id="rId2"/>
              </a:rPr>
              <a:t>https://www.valueoptions.com/mc/eMember/formsHome.do</a:t>
            </a:r>
            <a:r>
              <a:rPr lang="en-US" dirty="0"/>
              <a:t> </a:t>
            </a:r>
            <a:endParaRPr lang="en-US" dirty="0" smtClean="0"/>
          </a:p>
          <a:p>
            <a:pPr marL="68580" indent="0">
              <a:buNone/>
            </a:pPr>
            <a:endParaRPr lang="en-US" dirty="0"/>
          </a:p>
          <a:p>
            <a:r>
              <a:rPr lang="en-US" dirty="0"/>
              <a:t>Mailing address: Value Option, PO Box 1800, Latham, NY 12110. This is the only way for you to get the info to them</a:t>
            </a:r>
            <a:r>
              <a:rPr lang="en-US" dirty="0" smtClean="0"/>
              <a:t>.</a:t>
            </a:r>
          </a:p>
          <a:p>
            <a:pPr marL="68580" indent="0">
              <a:buNone/>
            </a:pPr>
            <a:endParaRPr lang="en-US" dirty="0"/>
          </a:p>
          <a:p>
            <a:r>
              <a:rPr lang="en-US" dirty="0" smtClean="0"/>
              <a:t>If you have found a provider you like under </a:t>
            </a:r>
            <a:r>
              <a:rPr lang="en-US" dirty="0" err="1" smtClean="0"/>
              <a:t>ValueOptions</a:t>
            </a:r>
            <a:r>
              <a:rPr lang="en-US" dirty="0" smtClean="0"/>
              <a:t>: please recommend via the H&amp;W page contact form!</a:t>
            </a:r>
            <a:endParaRPr lang="en-US" dirty="0"/>
          </a:p>
        </p:txBody>
      </p:sp>
    </p:spTree>
    <p:extLst>
      <p:ext uri="{BB962C8B-B14F-4D97-AF65-F5344CB8AC3E}">
        <p14:creationId xmlns:p14="http://schemas.microsoft.com/office/powerpoint/2010/main" val="3073500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prstGeom prst="rect">
            <a:avLst/>
          </a:prstGeom>
        </p:spPr>
        <p:txBody>
          <a:bodyPr lIns="91425" tIns="91425" rIns="91425" bIns="91425" anchor="b" anchorCtr="0">
            <a:noAutofit/>
          </a:bodyPr>
          <a:lstStyle/>
          <a:p>
            <a:pPr>
              <a:buNone/>
            </a:pPr>
            <a:r>
              <a:rPr lang="en"/>
              <a:t>Davis Vision</a:t>
            </a:r>
          </a:p>
        </p:txBody>
      </p:sp>
      <p:sp>
        <p:nvSpPr>
          <p:cNvPr id="76" name="Shape 76"/>
          <p:cNvSpPr txBox="1">
            <a:spLocks noGrp="1"/>
          </p:cNvSpPr>
          <p:nvPr>
            <p:ph type="body" idx="1"/>
          </p:nvPr>
        </p:nvSpPr>
        <p:spPr>
          <a:xfrm>
            <a:off x="457200" y="1329035"/>
            <a:ext cx="8229600" cy="5238865"/>
          </a:xfrm>
          <a:prstGeom prst="rect">
            <a:avLst/>
          </a:prstGeom>
        </p:spPr>
        <p:txBody>
          <a:bodyPr lIns="91425" tIns="91425" rIns="91425" bIns="91425" anchor="t" anchorCtr="0">
            <a:noAutofit/>
          </a:bodyPr>
          <a:lstStyle/>
          <a:p>
            <a:pPr marL="457200" lvl="0" indent="-381000" rtl="0">
              <a:buClr>
                <a:schemeClr val="dk1"/>
              </a:buClr>
              <a:buSzPct val="166666"/>
              <a:buFont typeface="Arial"/>
              <a:buChar char="•"/>
            </a:pPr>
            <a:r>
              <a:rPr lang="en" sz="2400" dirty="0"/>
              <a:t>Eyecare (including glasses/contact lens fittings and routine eye exams)</a:t>
            </a:r>
          </a:p>
          <a:p>
            <a:pPr marL="68580" indent="0">
              <a:buNone/>
            </a:pPr>
            <a:endParaRPr lang="en" sz="2400" dirty="0"/>
          </a:p>
          <a:p>
            <a:pPr marL="457200" lvl="0" indent="-381000" rtl="0">
              <a:buClr>
                <a:schemeClr val="dk1"/>
              </a:buClr>
              <a:buSzPct val="166666"/>
              <a:buFont typeface="Arial"/>
              <a:buChar char="•"/>
            </a:pPr>
            <a:r>
              <a:rPr lang="en" sz="2400" dirty="0"/>
              <a:t>One routine exam and limited selection of glasses/contacts covered every two </a:t>
            </a:r>
            <a:r>
              <a:rPr lang="en" sz="2400" dirty="0" smtClean="0"/>
              <a:t>years (exam &amp; selection need to occur on the same day)</a:t>
            </a:r>
            <a:endParaRPr lang="en" sz="2400" dirty="0"/>
          </a:p>
          <a:p>
            <a:endParaRPr lang="en" sz="2400" dirty="0"/>
          </a:p>
          <a:p>
            <a:pPr marL="457200" lvl="0" indent="-381000" rtl="0">
              <a:buClr>
                <a:schemeClr val="dk1"/>
              </a:buClr>
              <a:buSzPct val="166666"/>
              <a:buFont typeface="Arial"/>
              <a:buChar char="•"/>
            </a:pPr>
            <a:r>
              <a:rPr lang="en" sz="2400" dirty="0"/>
              <a:t>Call to find out what glasses/contacts are covered</a:t>
            </a:r>
          </a:p>
          <a:p>
            <a:endParaRPr lang="en" sz="2400" dirty="0"/>
          </a:p>
          <a:p>
            <a:pPr marL="457200" lvl="0" indent="-381000">
              <a:buClr>
                <a:schemeClr val="dk1"/>
              </a:buClr>
              <a:buSzPct val="166666"/>
              <a:buFont typeface="Arial"/>
              <a:buChar char="•"/>
            </a:pPr>
            <a:r>
              <a:rPr lang="en" sz="2400" dirty="0"/>
              <a:t>Copay = $10 (you may have to pay more for glasses/contacts that you actually like...)</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prstGeom prst="rect">
            <a:avLst/>
          </a:prstGeom>
        </p:spPr>
        <p:txBody>
          <a:bodyPr lIns="91425" tIns="91425" rIns="91425" bIns="91425" anchor="b" anchorCtr="0">
            <a:noAutofit/>
          </a:bodyPr>
          <a:lstStyle/>
          <a:p>
            <a:pPr>
              <a:buNone/>
            </a:pPr>
            <a:r>
              <a:rPr lang="en"/>
              <a:t>EmblemHealth</a:t>
            </a:r>
          </a:p>
        </p:txBody>
      </p:sp>
      <p:sp>
        <p:nvSpPr>
          <p:cNvPr id="82" name="Shape 82"/>
          <p:cNvSpPr txBox="1">
            <a:spLocks noGrp="1"/>
          </p:cNvSpPr>
          <p:nvPr>
            <p:ph type="body" idx="1"/>
          </p:nvPr>
        </p:nvSpPr>
        <p:spPr>
          <a:prstGeom prst="rect">
            <a:avLst/>
          </a:prstGeom>
        </p:spPr>
        <p:txBody>
          <a:bodyPr lIns="91425" tIns="91425" rIns="91425" bIns="91425" anchor="t" anchorCtr="0">
            <a:noAutofit/>
          </a:bodyPr>
          <a:lstStyle/>
          <a:p>
            <a:pPr marL="457200" lvl="0" indent="-406400" rtl="0">
              <a:buClr>
                <a:schemeClr val="dk1"/>
              </a:buClr>
              <a:buSzPct val="166666"/>
              <a:buFont typeface="Arial"/>
              <a:buChar char="•"/>
            </a:pPr>
            <a:r>
              <a:rPr lang="en" sz="2800" dirty="0"/>
              <a:t>Dental</a:t>
            </a:r>
          </a:p>
          <a:p>
            <a:pPr marL="68580" indent="0">
              <a:buNone/>
            </a:pPr>
            <a:endParaRPr lang="en" sz="2800" dirty="0"/>
          </a:p>
          <a:p>
            <a:pPr marL="457200" lvl="0" indent="-406400" rtl="0">
              <a:buClr>
                <a:schemeClr val="dk1"/>
              </a:buClr>
              <a:buSzPct val="166666"/>
              <a:buFont typeface="Arial"/>
              <a:buChar char="•"/>
            </a:pPr>
            <a:r>
              <a:rPr lang="en" sz="2800" dirty="0"/>
              <a:t>This dental insurance covers very little! (e.g. only four bitewing x-rays, only metal fillings, and only two very basic cleaning visits per year are covered)</a:t>
            </a:r>
          </a:p>
          <a:p>
            <a:endParaRPr lang="en" sz="2800" dirty="0"/>
          </a:p>
          <a:p>
            <a:pPr marL="457200" lvl="0" indent="-406400">
              <a:buClr>
                <a:schemeClr val="dk1"/>
              </a:buClr>
              <a:buSzPct val="166666"/>
              <a:buFont typeface="Arial"/>
              <a:buChar char="•"/>
            </a:pPr>
            <a:r>
              <a:rPr lang="en" sz="2800" dirty="0"/>
              <a:t>Copay = $</a:t>
            </a:r>
            <a:r>
              <a:rPr lang="en" sz="2800" dirty="0" smtClean="0"/>
              <a:t>20</a:t>
            </a:r>
            <a:r>
              <a:rPr lang="en" sz="2800" dirty="0" smtClean="0"/>
              <a:t>; Filling=$10 copay each</a:t>
            </a:r>
            <a:endParaRPr lang="en" sz="2800" dirty="0" smtClean="0"/>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prstGeom prst="rect">
            <a:avLst/>
          </a:prstGeom>
        </p:spPr>
        <p:txBody>
          <a:bodyPr lIns="91425" tIns="91425" rIns="91425" bIns="91425" anchor="b" anchorCtr="0">
            <a:noAutofit/>
          </a:bodyPr>
          <a:lstStyle/>
          <a:p>
            <a:pPr>
              <a:buNone/>
            </a:pPr>
            <a:r>
              <a:rPr lang="en-US" dirty="0" smtClean="0"/>
              <a:t>CVS Caremark</a:t>
            </a:r>
            <a:endParaRPr lang="en" dirty="0"/>
          </a:p>
        </p:txBody>
      </p:sp>
      <p:sp>
        <p:nvSpPr>
          <p:cNvPr id="88" name="Shape 88"/>
          <p:cNvSpPr txBox="1">
            <a:spLocks noGrp="1"/>
          </p:cNvSpPr>
          <p:nvPr>
            <p:ph type="body" idx="1"/>
          </p:nvPr>
        </p:nvSpPr>
        <p:spPr>
          <a:xfrm>
            <a:off x="457200" y="1329035"/>
            <a:ext cx="8229600" cy="5336665"/>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sz="2200" dirty="0"/>
              <a:t>Drugs/Prescriptions (still part of UHC Empire Plan)</a:t>
            </a:r>
          </a:p>
          <a:p>
            <a:pPr marL="68580" indent="0">
              <a:buNone/>
            </a:pPr>
            <a:endParaRPr lang="en" sz="2200" dirty="0"/>
          </a:p>
          <a:p>
            <a:pPr marL="457200" lvl="0" indent="-368300" rtl="0">
              <a:buClr>
                <a:schemeClr val="dk1"/>
              </a:buClr>
              <a:buSzPct val="166666"/>
              <a:buFont typeface="Arial"/>
              <a:buChar char="•"/>
            </a:pPr>
            <a:r>
              <a:rPr lang="en" sz="2200" dirty="0"/>
              <a:t>Prescription coverage is good! (check the website rather than the benefits summary for a complete list of covered drugs)</a:t>
            </a:r>
          </a:p>
          <a:p>
            <a:endParaRPr lang="en" sz="2200" dirty="0"/>
          </a:p>
          <a:p>
            <a:pPr marL="457200" lvl="0" indent="-368300" rtl="0">
              <a:buClr>
                <a:schemeClr val="dk1"/>
              </a:buClr>
              <a:buSzPct val="166666"/>
              <a:buFont typeface="Arial"/>
              <a:buChar char="•"/>
            </a:pPr>
            <a:r>
              <a:rPr lang="en" sz="2200" dirty="0"/>
              <a:t>You can use the mail-in service to get 3-month prescriptions at the same price as 1-month prescriptions</a:t>
            </a:r>
          </a:p>
          <a:p>
            <a:endParaRPr lang="en" sz="2200" dirty="0"/>
          </a:p>
          <a:p>
            <a:pPr marL="457200" lvl="0" indent="-368300">
              <a:buClr>
                <a:schemeClr val="dk1"/>
              </a:buClr>
              <a:buSzPct val="166666"/>
              <a:buFont typeface="Arial"/>
              <a:buChar char="•"/>
            </a:pPr>
            <a:r>
              <a:rPr lang="en" sz="2200" dirty="0"/>
              <a:t>Covered generic drugs are $5 (including birth control, psychopharmaceuticals, etc)</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CVS Caremark</a:t>
            </a:r>
          </a:p>
        </p:txBody>
      </p:sp>
      <p:sp>
        <p:nvSpPr>
          <p:cNvPr id="3" name="Text Placeholder 2"/>
          <p:cNvSpPr>
            <a:spLocks noGrp="1"/>
          </p:cNvSpPr>
          <p:nvPr>
            <p:ph type="body" idx="1"/>
          </p:nvPr>
        </p:nvSpPr>
        <p:spPr/>
        <p:txBody>
          <a:bodyPr>
            <a:normAutofit/>
          </a:bodyPr>
          <a:lstStyle/>
          <a:p>
            <a:r>
              <a:rPr lang="en-US" dirty="0" smtClean="0"/>
              <a:t>The </a:t>
            </a:r>
            <a:r>
              <a:rPr lang="en-US" dirty="0"/>
              <a:t>first time you fill a prescription at your</a:t>
            </a:r>
            <a:br>
              <a:rPr lang="en-US" dirty="0"/>
            </a:br>
            <a:r>
              <a:rPr lang="en-US" dirty="0"/>
              <a:t>drugstore, </a:t>
            </a:r>
            <a:r>
              <a:rPr lang="en-US" dirty="0" smtClean="0"/>
              <a:t>give </a:t>
            </a:r>
            <a:r>
              <a:rPr lang="en-US" dirty="0"/>
              <a:t>these numbers to the pharmacist: </a:t>
            </a:r>
            <a:endParaRPr lang="en-US" dirty="0" smtClean="0"/>
          </a:p>
          <a:p>
            <a:pPr lvl="1"/>
            <a:r>
              <a:rPr lang="en-US" sz="2400" dirty="0" err="1" smtClean="0"/>
              <a:t>RxBIN</a:t>
            </a:r>
            <a:r>
              <a:rPr lang="en-US" sz="2400" dirty="0"/>
              <a:t>: </a:t>
            </a:r>
            <a:r>
              <a:rPr lang="en-US" sz="2400" dirty="0" smtClean="0"/>
              <a:t>004336</a:t>
            </a:r>
          </a:p>
          <a:p>
            <a:pPr lvl="1"/>
            <a:r>
              <a:rPr lang="en-US" sz="2400" dirty="0" err="1" smtClean="0"/>
              <a:t>RxPCN</a:t>
            </a:r>
            <a:r>
              <a:rPr lang="en-US" sz="2400" dirty="0"/>
              <a:t>: </a:t>
            </a:r>
            <a:r>
              <a:rPr lang="en-US" sz="2400" dirty="0" smtClean="0"/>
              <a:t>ADV</a:t>
            </a:r>
          </a:p>
          <a:p>
            <a:pPr lvl="1"/>
            <a:r>
              <a:rPr lang="en-US" sz="2400" dirty="0" err="1" smtClean="0"/>
              <a:t>RxGRP</a:t>
            </a:r>
            <a:r>
              <a:rPr lang="en-US" sz="2400" dirty="0"/>
              <a:t>: </a:t>
            </a:r>
            <a:r>
              <a:rPr lang="en-US" sz="2400" dirty="0" smtClean="0"/>
              <a:t>RX6027</a:t>
            </a:r>
          </a:p>
          <a:p>
            <a:pPr lvl="1"/>
            <a:r>
              <a:rPr lang="en-US" sz="2400" dirty="0" smtClean="0"/>
              <a:t>Issuer </a:t>
            </a:r>
            <a:r>
              <a:rPr lang="en-US" sz="2400" dirty="0"/>
              <a:t>(80840): </a:t>
            </a:r>
            <a:r>
              <a:rPr lang="en-US" sz="2400" dirty="0" smtClean="0"/>
              <a:t>9151014609</a:t>
            </a:r>
          </a:p>
          <a:p>
            <a:r>
              <a:rPr lang="en-US" dirty="0" smtClean="0">
                <a:hlinkClick r:id="rId2"/>
              </a:rPr>
              <a:t>Sign up for an account at www.caremark.com</a:t>
            </a:r>
            <a:endParaRPr lang="en-US" dirty="0" smtClean="0"/>
          </a:p>
          <a:p>
            <a:pPr lvl="1"/>
            <a:r>
              <a:rPr lang="en-US" sz="2400" dirty="0" smtClean="0"/>
              <a:t>Order and refill prescriptions </a:t>
            </a:r>
          </a:p>
          <a:p>
            <a:pPr lvl="1"/>
            <a:r>
              <a:rPr lang="en-US" sz="2400" dirty="0" smtClean="0"/>
              <a:t>Check drug prices/coverage:  Understand my plan and benefits &gt; Check drug coverage and cost. Enter drug name, dosage, and pharmacy.</a:t>
            </a:r>
            <a:endParaRPr lang="en-US" sz="2800" dirty="0"/>
          </a:p>
        </p:txBody>
      </p:sp>
    </p:spTree>
    <p:extLst>
      <p:ext uri="{BB962C8B-B14F-4D97-AF65-F5344CB8AC3E}">
        <p14:creationId xmlns:p14="http://schemas.microsoft.com/office/powerpoint/2010/main" val="1990119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1043490" y="805951"/>
            <a:ext cx="7024744" cy="820449"/>
          </a:xfrm>
          <a:prstGeom prst="rect">
            <a:avLst/>
          </a:prstGeom>
        </p:spPr>
        <p:txBody>
          <a:bodyPr lIns="91425" tIns="91425" rIns="91425" bIns="91425" anchor="b" anchorCtr="0">
            <a:noAutofit/>
          </a:bodyPr>
          <a:lstStyle/>
          <a:p>
            <a:pPr>
              <a:buNone/>
            </a:pPr>
            <a:r>
              <a:rPr lang="en" dirty="0"/>
              <a:t>Qualifying for </a:t>
            </a:r>
            <a:r>
              <a:rPr lang="en" dirty="0" smtClean="0"/>
              <a:t>NYSHIP</a:t>
            </a:r>
            <a:endParaRPr lang="en" dirty="0"/>
          </a:p>
        </p:txBody>
      </p:sp>
      <p:sp>
        <p:nvSpPr>
          <p:cNvPr id="41" name="Shape 41"/>
          <p:cNvSpPr txBox="1"/>
          <p:nvPr/>
        </p:nvSpPr>
        <p:spPr>
          <a:xfrm>
            <a:off x="447250" y="1229502"/>
            <a:ext cx="8281200" cy="5506497"/>
          </a:xfrm>
          <a:prstGeom prst="rect">
            <a:avLst/>
          </a:prstGeom>
          <a:noFill/>
        </p:spPr>
        <p:txBody>
          <a:bodyPr lIns="91425" tIns="91425" rIns="91425" bIns="91425" anchor="t" anchorCtr="0">
            <a:noAutofit/>
          </a:bodyPr>
          <a:lstStyle/>
          <a:p>
            <a:pPr lvl="0" rtl="0">
              <a:buNone/>
            </a:pPr>
            <a:endParaRPr lang="en-US" sz="2400" dirty="0" smtClean="0">
              <a:solidFill>
                <a:schemeClr val="dk2"/>
              </a:solidFill>
            </a:endParaRPr>
          </a:p>
          <a:p>
            <a:pPr lvl="0" rtl="0">
              <a:buNone/>
            </a:pPr>
            <a:r>
              <a:rPr lang="en" sz="2400" dirty="0" smtClean="0">
                <a:solidFill>
                  <a:schemeClr val="dk2"/>
                </a:solidFill>
              </a:rPr>
              <a:t>You </a:t>
            </a:r>
            <a:r>
              <a:rPr lang="en" sz="2400" dirty="0">
                <a:solidFill>
                  <a:schemeClr val="dk2"/>
                </a:solidFill>
              </a:rPr>
              <a:t>qualify for NYSHIP if you </a:t>
            </a:r>
            <a:r>
              <a:rPr lang="en-US" sz="2400" dirty="0" smtClean="0">
                <a:solidFill>
                  <a:schemeClr val="dk2"/>
                </a:solidFill>
              </a:rPr>
              <a:t>meet all of the following requirements</a:t>
            </a:r>
            <a:r>
              <a:rPr lang="en" sz="2400" dirty="0" smtClean="0">
                <a:solidFill>
                  <a:schemeClr val="dk2"/>
                </a:solidFill>
              </a:rPr>
              <a:t>: </a:t>
            </a:r>
            <a:endParaRPr lang="en-US" sz="2400" dirty="0" smtClean="0">
              <a:solidFill>
                <a:schemeClr val="dk2"/>
              </a:solidFill>
            </a:endParaRPr>
          </a:p>
          <a:p>
            <a:pPr lvl="0" rtl="0">
              <a:buNone/>
            </a:pPr>
            <a:r>
              <a:rPr lang="en-US" sz="2400" dirty="0">
                <a:solidFill>
                  <a:schemeClr val="dk2"/>
                </a:solidFill>
              </a:rPr>
              <a:t>	</a:t>
            </a:r>
            <a:r>
              <a:rPr lang="en" sz="2400" dirty="0" smtClean="0">
                <a:solidFill>
                  <a:schemeClr val="dk2"/>
                </a:solidFill>
              </a:rPr>
              <a:t>1) </a:t>
            </a:r>
            <a:r>
              <a:rPr lang="en" sz="2400" dirty="0">
                <a:solidFill>
                  <a:schemeClr val="dk2"/>
                </a:solidFill>
              </a:rPr>
              <a:t>a current matriculated doctoral student, </a:t>
            </a:r>
            <a:endParaRPr lang="en-US" sz="2400" dirty="0" smtClean="0">
              <a:solidFill>
                <a:schemeClr val="dk2"/>
              </a:solidFill>
            </a:endParaRPr>
          </a:p>
          <a:p>
            <a:pPr lvl="0" rtl="0">
              <a:buNone/>
            </a:pPr>
            <a:r>
              <a:rPr lang="en-US" sz="2400" dirty="0">
                <a:solidFill>
                  <a:schemeClr val="dk2"/>
                </a:solidFill>
              </a:rPr>
              <a:t>	</a:t>
            </a:r>
            <a:r>
              <a:rPr lang="en-US" sz="2400" dirty="0" smtClean="0">
                <a:solidFill>
                  <a:schemeClr val="dk2"/>
                </a:solidFill>
              </a:rPr>
              <a:t>2</a:t>
            </a:r>
            <a:r>
              <a:rPr lang="en" sz="2400" dirty="0" smtClean="0">
                <a:solidFill>
                  <a:schemeClr val="dk2"/>
                </a:solidFill>
              </a:rPr>
              <a:t>) </a:t>
            </a:r>
            <a:r>
              <a:rPr lang="en" sz="2400" dirty="0">
                <a:solidFill>
                  <a:schemeClr val="dk2"/>
                </a:solidFill>
              </a:rPr>
              <a:t>working under one of the qualifying titles: </a:t>
            </a:r>
            <a:r>
              <a:rPr lang="en-US" sz="2400" dirty="0" smtClean="0">
                <a:solidFill>
                  <a:schemeClr val="dk2"/>
                </a:solidFill>
              </a:rPr>
              <a:t>			</a:t>
            </a:r>
            <a:r>
              <a:rPr lang="en" sz="2400" dirty="0" smtClean="0">
                <a:solidFill>
                  <a:schemeClr val="dk2"/>
                </a:solidFill>
              </a:rPr>
              <a:t>Graduate </a:t>
            </a:r>
            <a:r>
              <a:rPr lang="en" sz="2400" dirty="0">
                <a:solidFill>
                  <a:schemeClr val="dk2"/>
                </a:solidFill>
              </a:rPr>
              <a:t>Assistant A, B, C, or D; </a:t>
            </a:r>
            <a:endParaRPr lang="en-US" sz="2400" dirty="0" smtClean="0">
              <a:solidFill>
                <a:schemeClr val="dk2"/>
              </a:solidFill>
            </a:endParaRPr>
          </a:p>
          <a:p>
            <a:pPr lvl="0" rtl="0">
              <a:buNone/>
            </a:pPr>
            <a:r>
              <a:rPr lang="en-US" sz="2400" dirty="0">
                <a:solidFill>
                  <a:schemeClr val="dk2"/>
                </a:solidFill>
              </a:rPr>
              <a:t>	</a:t>
            </a:r>
            <a:r>
              <a:rPr lang="en-US" sz="2400" dirty="0" smtClean="0">
                <a:solidFill>
                  <a:schemeClr val="dk2"/>
                </a:solidFill>
              </a:rPr>
              <a:t>	</a:t>
            </a:r>
            <a:r>
              <a:rPr lang="en" sz="2400" dirty="0" smtClean="0">
                <a:solidFill>
                  <a:schemeClr val="dk2"/>
                </a:solidFill>
              </a:rPr>
              <a:t>Adjunct </a:t>
            </a:r>
            <a:r>
              <a:rPr lang="en" sz="2400" dirty="0">
                <a:solidFill>
                  <a:schemeClr val="dk2"/>
                </a:solidFill>
              </a:rPr>
              <a:t>Instructor; </a:t>
            </a:r>
            <a:endParaRPr lang="en-US" sz="2400" dirty="0" smtClean="0">
              <a:solidFill>
                <a:schemeClr val="dk2"/>
              </a:solidFill>
            </a:endParaRPr>
          </a:p>
          <a:p>
            <a:pPr lvl="0" rtl="0">
              <a:buNone/>
            </a:pPr>
            <a:r>
              <a:rPr lang="en-US" sz="2400" dirty="0">
                <a:solidFill>
                  <a:schemeClr val="dk2"/>
                </a:solidFill>
              </a:rPr>
              <a:t>	</a:t>
            </a:r>
            <a:r>
              <a:rPr lang="en-US" sz="2400" dirty="0" smtClean="0">
                <a:solidFill>
                  <a:schemeClr val="dk2"/>
                </a:solidFill>
              </a:rPr>
              <a:t>	</a:t>
            </a:r>
            <a:r>
              <a:rPr lang="en" sz="2400" dirty="0" smtClean="0">
                <a:solidFill>
                  <a:schemeClr val="dk2"/>
                </a:solidFill>
              </a:rPr>
              <a:t>Adjunct </a:t>
            </a:r>
            <a:r>
              <a:rPr lang="en" sz="2400" dirty="0">
                <a:solidFill>
                  <a:schemeClr val="dk2"/>
                </a:solidFill>
              </a:rPr>
              <a:t>Lecturer; </a:t>
            </a:r>
            <a:endParaRPr lang="en-US" sz="2400" dirty="0" smtClean="0">
              <a:solidFill>
                <a:schemeClr val="dk2"/>
              </a:solidFill>
            </a:endParaRPr>
          </a:p>
          <a:p>
            <a:pPr lvl="0" rtl="0">
              <a:buNone/>
            </a:pPr>
            <a:r>
              <a:rPr lang="en-US" sz="2400" dirty="0">
                <a:solidFill>
                  <a:schemeClr val="dk2"/>
                </a:solidFill>
              </a:rPr>
              <a:t>	</a:t>
            </a:r>
            <a:r>
              <a:rPr lang="en-US" sz="2400" dirty="0" smtClean="0">
                <a:solidFill>
                  <a:schemeClr val="dk2"/>
                </a:solidFill>
              </a:rPr>
              <a:t>	</a:t>
            </a:r>
            <a:r>
              <a:rPr lang="en" sz="2400" dirty="0" smtClean="0">
                <a:solidFill>
                  <a:schemeClr val="dk2"/>
                </a:solidFill>
              </a:rPr>
              <a:t>Adjunct </a:t>
            </a:r>
            <a:r>
              <a:rPr lang="en" sz="2400" dirty="0">
                <a:solidFill>
                  <a:schemeClr val="dk2"/>
                </a:solidFill>
              </a:rPr>
              <a:t>College Laboratory Technician (CLT); </a:t>
            </a:r>
            <a:r>
              <a:rPr lang="en-US" sz="2400" dirty="0" smtClean="0">
                <a:solidFill>
                  <a:schemeClr val="dk2"/>
                </a:solidFill>
              </a:rPr>
              <a:t>		</a:t>
            </a:r>
            <a:r>
              <a:rPr lang="en" sz="2400" dirty="0" smtClean="0">
                <a:solidFill>
                  <a:schemeClr val="dk2"/>
                </a:solidFill>
              </a:rPr>
              <a:t>or </a:t>
            </a:r>
            <a:r>
              <a:rPr lang="en" sz="2400" dirty="0">
                <a:solidFill>
                  <a:schemeClr val="dk2"/>
                </a:solidFill>
              </a:rPr>
              <a:t>Non-Teaching Adjunct I or </a:t>
            </a:r>
            <a:r>
              <a:rPr lang="en" sz="2400" dirty="0" smtClean="0">
                <a:solidFill>
                  <a:schemeClr val="dk2"/>
                </a:solidFill>
              </a:rPr>
              <a:t>II</a:t>
            </a:r>
            <a:r>
              <a:rPr lang="en-US" sz="2400" dirty="0" smtClean="0">
                <a:solidFill>
                  <a:schemeClr val="dk2"/>
                </a:solidFill>
              </a:rPr>
              <a:t>, </a:t>
            </a:r>
          </a:p>
          <a:p>
            <a:pPr lvl="0" rtl="0">
              <a:buNone/>
            </a:pPr>
            <a:r>
              <a:rPr lang="en-US" sz="2400" dirty="0">
                <a:solidFill>
                  <a:schemeClr val="dk2"/>
                </a:solidFill>
              </a:rPr>
              <a:t>	</a:t>
            </a:r>
            <a:r>
              <a:rPr lang="en" sz="2400" dirty="0" smtClean="0">
                <a:solidFill>
                  <a:schemeClr val="dk2"/>
                </a:solidFill>
              </a:rPr>
              <a:t>3) </a:t>
            </a:r>
            <a:r>
              <a:rPr lang="en" sz="2400" dirty="0">
                <a:solidFill>
                  <a:schemeClr val="dk2"/>
                </a:solidFill>
              </a:rPr>
              <a:t>you earn at least $2,061 a </a:t>
            </a:r>
            <a:r>
              <a:rPr lang="en" sz="2400" dirty="0" smtClean="0">
                <a:solidFill>
                  <a:schemeClr val="dk2"/>
                </a:solidFill>
              </a:rPr>
              <a:t>semester</a:t>
            </a:r>
            <a:r>
              <a:rPr lang="en-US" sz="2400" dirty="0" smtClean="0">
                <a:solidFill>
                  <a:schemeClr val="dk2"/>
                </a:solidFill>
              </a:rPr>
              <a:t> </a:t>
            </a:r>
            <a:r>
              <a:rPr lang="en" sz="2400" dirty="0" smtClean="0">
                <a:solidFill>
                  <a:schemeClr val="dk2"/>
                </a:solidFill>
              </a:rPr>
              <a:t>(adjuncting </a:t>
            </a:r>
            <a:r>
              <a:rPr lang="en-US" sz="2400" dirty="0" smtClean="0">
                <a:solidFill>
                  <a:schemeClr val="dk2"/>
                </a:solidFill>
              </a:rPr>
              <a:t>	</a:t>
            </a:r>
            <a:r>
              <a:rPr lang="en" sz="2400" dirty="0" smtClean="0">
                <a:solidFill>
                  <a:schemeClr val="dk2"/>
                </a:solidFill>
              </a:rPr>
              <a:t>one </a:t>
            </a:r>
            <a:r>
              <a:rPr lang="en" sz="2400" dirty="0">
                <a:solidFill>
                  <a:schemeClr val="dk2"/>
                </a:solidFill>
              </a:rPr>
              <a:t>course per semester makes you </a:t>
            </a:r>
            <a:r>
              <a:rPr lang="en" sz="2400" dirty="0" smtClean="0">
                <a:solidFill>
                  <a:schemeClr val="dk2"/>
                </a:solidFill>
              </a:rPr>
              <a:t>eligible).</a:t>
            </a:r>
            <a:endParaRPr lang="en" sz="2400" u="sng" dirty="0">
              <a:solidFill>
                <a:schemeClr val="dk2"/>
              </a:solidFill>
            </a:endParaRPr>
          </a:p>
          <a:p>
            <a:endParaRPr lang="en" sz="2400" u="sng" dirty="0">
              <a:solidFill>
                <a:schemeClr val="dk2"/>
              </a:solidFil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186035"/>
            <a:ext cx="8229600" cy="1414165"/>
          </a:xfrm>
          <a:prstGeom prst="rect">
            <a:avLst/>
          </a:prstGeom>
        </p:spPr>
        <p:txBody>
          <a:bodyPr lIns="91425" tIns="91425" rIns="91425" bIns="91425" anchor="b" anchorCtr="0">
            <a:noAutofit/>
          </a:bodyPr>
          <a:lstStyle/>
          <a:p>
            <a:pPr>
              <a:buNone/>
            </a:pPr>
            <a:r>
              <a:rPr lang="en" sz="3600" dirty="0" smtClean="0"/>
              <a:t>Exclusions (</a:t>
            </a:r>
            <a:r>
              <a:rPr lang="en" sz="3200" dirty="0" smtClean="0"/>
              <a:t>when </a:t>
            </a:r>
            <a:r>
              <a:rPr lang="en" sz="3200" dirty="0"/>
              <a:t>you are not covered</a:t>
            </a:r>
            <a:r>
              <a:rPr lang="en" sz="3600" dirty="0"/>
              <a:t>)</a:t>
            </a:r>
          </a:p>
        </p:txBody>
      </p:sp>
      <p:sp>
        <p:nvSpPr>
          <p:cNvPr id="106" name="Shape 106"/>
          <p:cNvSpPr txBox="1">
            <a:spLocks noGrp="1"/>
          </p:cNvSpPr>
          <p:nvPr>
            <p:ph type="body" idx="1"/>
          </p:nvPr>
        </p:nvSpPr>
        <p:spPr>
          <a:prstGeom prst="rect">
            <a:avLst/>
          </a:prstGeom>
        </p:spPr>
        <p:txBody>
          <a:bodyPr lIns="91425" tIns="91425" rIns="91425" bIns="91425" anchor="t" anchorCtr="0">
            <a:noAutofit/>
          </a:bodyPr>
          <a:lstStyle/>
          <a:p>
            <a:pPr marL="457200" lvl="0" indent="-355600">
              <a:buClr>
                <a:schemeClr val="dk1"/>
              </a:buClr>
              <a:buSzPct val="166666"/>
              <a:buFont typeface="Arial"/>
              <a:buChar char="•"/>
            </a:pPr>
            <a:r>
              <a:rPr lang="en" sz="2000" dirty="0"/>
              <a:t>Routine physicals (these are technically covered but the coverage is not </a:t>
            </a:r>
            <a:r>
              <a:rPr lang="en" sz="2000" dirty="0" smtClean="0"/>
              <a:t>comprehensive</a:t>
            </a:r>
            <a:r>
              <a:rPr lang="en" sz="2000" dirty="0" smtClean="0"/>
              <a:t>)</a:t>
            </a:r>
            <a:r>
              <a:rPr lang="en-US" sz="2000" dirty="0"/>
              <a:t> </a:t>
            </a:r>
            <a:endParaRPr lang="en-US" sz="2000" dirty="0" smtClean="0"/>
          </a:p>
          <a:p>
            <a:pPr marL="754380" lvl="1" indent="-355600">
              <a:buClr>
                <a:schemeClr val="dk1"/>
              </a:buClr>
              <a:buSzPct val="166666"/>
              <a:buFont typeface="Arial"/>
              <a:buChar char="•"/>
            </a:pPr>
            <a:r>
              <a:rPr lang="en-US" sz="1800" dirty="0" smtClean="0"/>
              <a:t>Routine </a:t>
            </a:r>
            <a:r>
              <a:rPr lang="en-US" sz="1800" dirty="0"/>
              <a:t>physicals- coded as diagnostic not preventative only available to </a:t>
            </a:r>
            <a:r>
              <a:rPr lang="en-US" sz="1800" dirty="0" smtClean="0"/>
              <a:t>enrollee, </a:t>
            </a:r>
            <a:r>
              <a:rPr lang="en-US" sz="1800" dirty="0"/>
              <a:t>not </a:t>
            </a:r>
            <a:r>
              <a:rPr lang="en-US" sz="1800" dirty="0" smtClean="0"/>
              <a:t>to dependants</a:t>
            </a:r>
            <a:endParaRPr lang="en" sz="1800" dirty="0"/>
          </a:p>
          <a:p>
            <a:pPr marL="457200" lvl="0" indent="-355600" rtl="0">
              <a:buClr>
                <a:schemeClr val="dk1"/>
              </a:buClr>
              <a:buSzPct val="166666"/>
              <a:buFont typeface="Arial"/>
              <a:buChar char="•"/>
            </a:pPr>
            <a:r>
              <a:rPr lang="en" sz="2000" b="1" dirty="0"/>
              <a:t>Quest Laboratory (for any diagnostic labwork</a:t>
            </a:r>
            <a:r>
              <a:rPr lang="en" sz="2000" b="1" dirty="0" smtClean="0"/>
              <a:t>)</a:t>
            </a:r>
            <a:endParaRPr lang="en" sz="2000" b="1" dirty="0"/>
          </a:p>
          <a:p>
            <a:pPr marL="457200" lvl="0" indent="-355600" rtl="0">
              <a:buClr>
                <a:schemeClr val="dk1"/>
              </a:buClr>
              <a:buSzPct val="166666"/>
              <a:buFont typeface="Arial"/>
              <a:buChar char="•"/>
            </a:pPr>
            <a:r>
              <a:rPr lang="en" sz="2000" dirty="0"/>
              <a:t>Allergy </a:t>
            </a:r>
            <a:r>
              <a:rPr lang="en" sz="2000" dirty="0" smtClean="0"/>
              <a:t>shots</a:t>
            </a:r>
            <a:endParaRPr lang="en" sz="2000" dirty="0"/>
          </a:p>
          <a:p>
            <a:pPr marL="457200" lvl="0" indent="-355600" rtl="0">
              <a:buClr>
                <a:schemeClr val="dk1"/>
              </a:buClr>
              <a:buSzPct val="166666"/>
              <a:buFont typeface="Arial"/>
              <a:buChar char="•"/>
            </a:pPr>
            <a:r>
              <a:rPr lang="en" sz="2000" dirty="0" smtClean="0"/>
              <a:t>Orthotics</a:t>
            </a:r>
            <a:endParaRPr lang="en" sz="2000" dirty="0"/>
          </a:p>
          <a:p>
            <a:pPr marL="457200" lvl="0" indent="-355600" rtl="0">
              <a:buClr>
                <a:schemeClr val="dk1"/>
              </a:buClr>
              <a:buSzPct val="166666"/>
              <a:buFont typeface="Arial"/>
              <a:buChar char="•"/>
            </a:pPr>
            <a:r>
              <a:rPr lang="en" sz="2000" dirty="0"/>
              <a:t>Anything you were supposed to get pre-authorization for but </a:t>
            </a:r>
            <a:r>
              <a:rPr lang="en" sz="2000" dirty="0" smtClean="0"/>
              <a:t>didn’t</a:t>
            </a:r>
            <a:endParaRPr lang="en" sz="2000" dirty="0"/>
          </a:p>
          <a:p>
            <a:pPr marL="457200" lvl="0" indent="-355600">
              <a:buClr>
                <a:schemeClr val="dk1"/>
              </a:buClr>
              <a:buSzPct val="166666"/>
              <a:buFont typeface="Arial"/>
              <a:buChar char="•"/>
            </a:pPr>
            <a:r>
              <a:rPr lang="en" sz="2000" dirty="0"/>
              <a:t>An in-network doctor who you are seeing at an out-of-network location</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 Changes to NYSHIP</a:t>
            </a:r>
            <a:endParaRPr lang="en-US" dirty="0"/>
          </a:p>
        </p:txBody>
      </p:sp>
      <p:sp>
        <p:nvSpPr>
          <p:cNvPr id="3" name="Text Placeholder 2"/>
          <p:cNvSpPr>
            <a:spLocks noGrp="1"/>
          </p:cNvSpPr>
          <p:nvPr>
            <p:ph type="body" idx="1"/>
          </p:nvPr>
        </p:nvSpPr>
        <p:spPr>
          <a:xfrm>
            <a:off x="457200" y="1329035"/>
            <a:ext cx="8229600" cy="5238865"/>
          </a:xfrm>
        </p:spPr>
        <p:txBody>
          <a:bodyPr>
            <a:normAutofit fontScale="85000" lnSpcReduction="20000"/>
          </a:bodyPr>
          <a:lstStyle/>
          <a:p>
            <a:pPr marL="68580" indent="0">
              <a:buNone/>
            </a:pPr>
            <a:r>
              <a:rPr lang="en-US" sz="2800" dirty="0" smtClean="0"/>
              <a:t>Change in </a:t>
            </a:r>
            <a:r>
              <a:rPr lang="en-US" sz="2800" dirty="0"/>
              <a:t>the bi-weekly premium rates</a:t>
            </a:r>
            <a:r>
              <a:rPr lang="en-US" sz="2800" dirty="0" smtClean="0"/>
              <a:t>:</a:t>
            </a:r>
            <a:endParaRPr lang="en-US" sz="2800" dirty="0"/>
          </a:p>
          <a:p>
            <a:pPr lvl="1"/>
            <a:r>
              <a:rPr lang="en-US" dirty="0"/>
              <a:t>I</a:t>
            </a:r>
            <a:r>
              <a:rPr lang="en-US" dirty="0" smtClean="0"/>
              <a:t>ndividual </a:t>
            </a:r>
            <a:r>
              <a:rPr lang="en-US" dirty="0"/>
              <a:t>coverage: </a:t>
            </a:r>
          </a:p>
          <a:p>
            <a:pPr lvl="2"/>
            <a:r>
              <a:rPr lang="en-US" dirty="0"/>
              <a:t>State share: 88% (down from 90%)</a:t>
            </a:r>
          </a:p>
          <a:p>
            <a:pPr lvl="2"/>
            <a:r>
              <a:rPr lang="en-US" dirty="0"/>
              <a:t>Employee share: 12&amp; (up from 10%)</a:t>
            </a:r>
          </a:p>
          <a:p>
            <a:pPr lvl="1"/>
            <a:r>
              <a:rPr lang="en-US" dirty="0"/>
              <a:t>For family coverage: </a:t>
            </a:r>
          </a:p>
          <a:p>
            <a:pPr lvl="2"/>
            <a:r>
              <a:rPr lang="en-US" dirty="0"/>
              <a:t>State share: 73%  (down from 75%)</a:t>
            </a:r>
          </a:p>
          <a:p>
            <a:pPr lvl="2"/>
            <a:r>
              <a:rPr lang="en-US" dirty="0"/>
              <a:t>Employee share: 27% (up from 25</a:t>
            </a:r>
            <a:r>
              <a:rPr lang="en-US" dirty="0" smtClean="0"/>
              <a:t>%)</a:t>
            </a:r>
          </a:p>
          <a:p>
            <a:pPr lvl="2"/>
            <a:endParaRPr lang="en-US" dirty="0"/>
          </a:p>
          <a:p>
            <a:pPr marL="68580" indent="0">
              <a:buNone/>
            </a:pPr>
            <a:r>
              <a:rPr lang="en-US" sz="2800" dirty="0" smtClean="0"/>
              <a:t>Increase </a:t>
            </a:r>
            <a:r>
              <a:rPr lang="en-US" sz="2800" dirty="0"/>
              <a:t>in co-pays for the Prescription drug program:</a:t>
            </a:r>
          </a:p>
          <a:p>
            <a:pPr lvl="1"/>
            <a:r>
              <a:rPr lang="en-US" dirty="0"/>
              <a:t>30 day supply from Pharmacy: </a:t>
            </a:r>
          </a:p>
          <a:p>
            <a:pPr lvl="2"/>
            <a:r>
              <a:rPr lang="en-US" dirty="0"/>
              <a:t>Level 1 or most generics: $5</a:t>
            </a:r>
          </a:p>
          <a:p>
            <a:pPr lvl="2"/>
            <a:r>
              <a:rPr lang="en-US" dirty="0"/>
              <a:t>Level 2 Preferred drugs: $25 (up from $15)</a:t>
            </a:r>
          </a:p>
          <a:p>
            <a:pPr lvl="2"/>
            <a:r>
              <a:rPr lang="en-US" dirty="0"/>
              <a:t>Level 3 non-preferred drugs: $45 (up from $40)</a:t>
            </a:r>
          </a:p>
          <a:p>
            <a:pPr lvl="1"/>
            <a:r>
              <a:rPr lang="en-US" dirty="0"/>
              <a:t>31-90 supply through Mail Service pharmacy or special pharmacy: </a:t>
            </a:r>
          </a:p>
          <a:p>
            <a:pPr lvl="2"/>
            <a:r>
              <a:rPr lang="en-US" dirty="0"/>
              <a:t>Level 1: $5</a:t>
            </a:r>
          </a:p>
          <a:p>
            <a:pPr lvl="2"/>
            <a:r>
              <a:rPr lang="en-US" dirty="0"/>
              <a:t>Level 2: $50 (up from $20)</a:t>
            </a:r>
          </a:p>
          <a:p>
            <a:pPr lvl="2"/>
            <a:r>
              <a:rPr lang="en-US" dirty="0"/>
              <a:t>Level 3: $90 (up from $65)</a:t>
            </a:r>
          </a:p>
          <a:p>
            <a:endParaRPr lang="en-US" dirty="0"/>
          </a:p>
        </p:txBody>
      </p:sp>
    </p:spTree>
    <p:extLst>
      <p:ext uri="{BB962C8B-B14F-4D97-AF65-F5344CB8AC3E}">
        <p14:creationId xmlns:p14="http://schemas.microsoft.com/office/powerpoint/2010/main" val="4102382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 Changes to NYSHIP</a:t>
            </a:r>
            <a:endParaRPr lang="en-US" dirty="0"/>
          </a:p>
        </p:txBody>
      </p:sp>
      <p:sp>
        <p:nvSpPr>
          <p:cNvPr id="3" name="Text Placeholder 2"/>
          <p:cNvSpPr>
            <a:spLocks noGrp="1"/>
          </p:cNvSpPr>
          <p:nvPr>
            <p:ph type="body" idx="1"/>
          </p:nvPr>
        </p:nvSpPr>
        <p:spPr/>
        <p:txBody>
          <a:bodyPr>
            <a:normAutofit fontScale="85000" lnSpcReduction="20000"/>
          </a:bodyPr>
          <a:lstStyle/>
          <a:p>
            <a:pPr marL="68580" indent="0">
              <a:buNone/>
            </a:pPr>
            <a:r>
              <a:rPr lang="en-US" dirty="0" smtClean="0"/>
              <a:t>Plan is “no longer grandfathered!” Must be ACA-compliant</a:t>
            </a:r>
          </a:p>
          <a:p>
            <a:pPr marL="68580" indent="0">
              <a:buNone/>
            </a:pPr>
            <a:endParaRPr lang="en-US" b="1" dirty="0" smtClean="0"/>
          </a:p>
          <a:p>
            <a:pPr marL="68580" indent="0">
              <a:buNone/>
            </a:pPr>
            <a:r>
              <a:rPr lang="en-US" b="1" dirty="0" smtClean="0"/>
              <a:t>Free </a:t>
            </a:r>
            <a:r>
              <a:rPr lang="en-US" b="1" dirty="0"/>
              <a:t>birth control</a:t>
            </a:r>
            <a:r>
              <a:rPr lang="en-US" dirty="0"/>
              <a:t>: Generic oral contraceptive drug and devices or brand names without generic equivalents will be covered under the prescription drug program with no out-of-pocket costs. </a:t>
            </a:r>
            <a:endParaRPr lang="en-US" dirty="0" smtClean="0"/>
          </a:p>
          <a:p>
            <a:pPr marL="68580" indent="0">
              <a:buNone/>
            </a:pPr>
            <a:endParaRPr lang="en-US" b="1" dirty="0"/>
          </a:p>
          <a:p>
            <a:pPr marL="68580" indent="0">
              <a:buNone/>
            </a:pPr>
            <a:r>
              <a:rPr lang="en-US" b="1" dirty="0" smtClean="0"/>
              <a:t>Breast </a:t>
            </a:r>
            <a:r>
              <a:rPr lang="en-US" b="1" dirty="0"/>
              <a:t>pump and breastfeeding support:  </a:t>
            </a:r>
            <a:r>
              <a:rPr lang="en-US" dirty="0"/>
              <a:t>The plan will provide one double-electric breast pump after the birth of a child, as well as lactation support and counseling from a trained participating provider. To receive the maximum, paid-in-full </a:t>
            </a:r>
            <a:r>
              <a:rPr lang="en-US" dirty="0" smtClean="0"/>
              <a:t>benefit: </a:t>
            </a:r>
          </a:p>
          <a:p>
            <a:r>
              <a:rPr lang="en-US" dirty="0" err="1" smtClean="0"/>
              <a:t>Byram</a:t>
            </a:r>
            <a:r>
              <a:rPr lang="en-US" dirty="0" smtClean="0"/>
              <a:t> </a:t>
            </a:r>
            <a:r>
              <a:rPr lang="en-US" dirty="0"/>
              <a:t>Healthcare: 1-877-902-9726 or </a:t>
            </a:r>
            <a:r>
              <a:rPr lang="en-US" dirty="0">
                <a:hlinkClick r:id="rId2"/>
              </a:rPr>
              <a:t>www.byramhealthcare.com</a:t>
            </a:r>
            <a:endParaRPr lang="en-US" dirty="0"/>
          </a:p>
          <a:p>
            <a:r>
              <a:rPr lang="en-US" dirty="0" err="1"/>
              <a:t>Edgepark</a:t>
            </a:r>
            <a:r>
              <a:rPr lang="en-US" dirty="0"/>
              <a:t>: 1-800-321-0591 or </a:t>
            </a:r>
            <a:r>
              <a:rPr lang="en-US" dirty="0">
                <a:hlinkClick r:id="rId3"/>
              </a:rPr>
              <a:t>www.edgepark.com</a:t>
            </a:r>
            <a:endParaRPr lang="en-US" dirty="0"/>
          </a:p>
          <a:p>
            <a:r>
              <a:rPr lang="en-US" dirty="0" err="1"/>
              <a:t>Genadyne</a:t>
            </a:r>
            <a:r>
              <a:rPr lang="en-US" dirty="0"/>
              <a:t>: 1-800-208-2025 or </a:t>
            </a:r>
            <a:r>
              <a:rPr lang="en-US" dirty="0">
                <a:hlinkClick r:id="rId4"/>
              </a:rPr>
              <a:t>www.lucinacare.com</a:t>
            </a:r>
            <a:endParaRPr lang="en-US" dirty="0"/>
          </a:p>
          <a:p>
            <a:pPr marL="68580" indent="0">
              <a:buNone/>
            </a:pPr>
            <a:endParaRPr lang="en-US" dirty="0"/>
          </a:p>
        </p:txBody>
      </p:sp>
    </p:spTree>
    <p:extLst>
      <p:ext uri="{BB962C8B-B14F-4D97-AF65-F5344CB8AC3E}">
        <p14:creationId xmlns:p14="http://schemas.microsoft.com/office/powerpoint/2010/main" val="4099119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 Changes to NYSHIP</a:t>
            </a:r>
            <a:endParaRPr lang="en-US" dirty="0"/>
          </a:p>
        </p:txBody>
      </p:sp>
      <p:sp>
        <p:nvSpPr>
          <p:cNvPr id="3" name="Text Placeholder 2"/>
          <p:cNvSpPr>
            <a:spLocks noGrp="1"/>
          </p:cNvSpPr>
          <p:nvPr>
            <p:ph type="body" idx="1"/>
          </p:nvPr>
        </p:nvSpPr>
        <p:spPr/>
        <p:txBody>
          <a:bodyPr>
            <a:normAutofit fontScale="85000" lnSpcReduction="10000"/>
          </a:bodyPr>
          <a:lstStyle/>
          <a:p>
            <a:pPr marL="68580" indent="0">
              <a:buNone/>
            </a:pPr>
            <a:r>
              <a:rPr lang="en-US" b="1" dirty="0"/>
              <a:t>Other enhanced women’s healthcare: </a:t>
            </a:r>
            <a:r>
              <a:rPr lang="en-US" dirty="0"/>
              <a:t>A</a:t>
            </a:r>
            <a:r>
              <a:rPr lang="en-US" dirty="0" smtClean="0"/>
              <a:t>nnual </a:t>
            </a:r>
            <a:r>
              <a:rPr lang="en-US" dirty="0"/>
              <a:t>preventive care visit to obtain recommended preventive services, covered with no co-pay. </a:t>
            </a:r>
            <a:endParaRPr lang="en-US" dirty="0" smtClean="0"/>
          </a:p>
          <a:p>
            <a:r>
              <a:rPr lang="en-US" b="1" dirty="0" smtClean="0"/>
              <a:t>Screenings</a:t>
            </a:r>
            <a:r>
              <a:rPr lang="en-US" b="1" dirty="0"/>
              <a:t>: </a:t>
            </a:r>
            <a:r>
              <a:rPr lang="en-US" dirty="0"/>
              <a:t>mammography for breast cancer every 1-2 years starting at 40, depression, gonorrhea/chlamydia/syphilis/HIV, HPV DNA testing every 3 </a:t>
            </a:r>
            <a:r>
              <a:rPr lang="en-US" dirty="0" err="1"/>
              <a:t>yrs</a:t>
            </a:r>
            <a:r>
              <a:rPr lang="en-US" dirty="0"/>
              <a:t> for women over 30, gestation diabetes for women 24-28 </a:t>
            </a:r>
            <a:r>
              <a:rPr lang="en-US" dirty="0" err="1"/>
              <a:t>wks</a:t>
            </a:r>
            <a:r>
              <a:rPr lang="en-US" dirty="0"/>
              <a:t> pregnant or first visit for high risk of becoming </a:t>
            </a:r>
            <a:r>
              <a:rPr lang="en-US" dirty="0" smtClean="0"/>
              <a:t>diabetic</a:t>
            </a:r>
          </a:p>
          <a:p>
            <a:r>
              <a:rPr lang="en-US" b="1" dirty="0" smtClean="0"/>
              <a:t>Counseling</a:t>
            </a:r>
            <a:r>
              <a:rPr lang="en-US" b="1" dirty="0"/>
              <a:t>: </a:t>
            </a:r>
            <a:r>
              <a:rPr lang="en-US" dirty="0"/>
              <a:t>women at high risk of breast cancer for chemoprevention, counseling and evaluation for genetic testing of women for BRCA breast cancer gene, counseling for sexually transmitted </a:t>
            </a:r>
            <a:r>
              <a:rPr lang="en-US" dirty="0" smtClean="0"/>
              <a:t>diseases</a:t>
            </a:r>
          </a:p>
          <a:p>
            <a:r>
              <a:rPr lang="en-US" b="1" dirty="0" smtClean="0"/>
              <a:t>Screening </a:t>
            </a:r>
            <a:r>
              <a:rPr lang="en-US" b="1" dirty="0"/>
              <a:t>and counseling</a:t>
            </a:r>
            <a:r>
              <a:rPr lang="en-US" dirty="0"/>
              <a:t> for alcohol misuse, tobacco use, obesity, diet and nutrition in primary care setting</a:t>
            </a:r>
          </a:p>
          <a:p>
            <a:r>
              <a:rPr lang="en-US" dirty="0"/>
              <a:t>Annual HIV screening and counseling</a:t>
            </a:r>
          </a:p>
          <a:p>
            <a:r>
              <a:rPr lang="en-US" dirty="0"/>
              <a:t>Interpersonal and domestic violence screening/counseling</a:t>
            </a:r>
            <a:endParaRPr lang="en-US" dirty="0"/>
          </a:p>
        </p:txBody>
      </p:sp>
    </p:spTree>
    <p:extLst>
      <p:ext uri="{BB962C8B-B14F-4D97-AF65-F5344CB8AC3E}">
        <p14:creationId xmlns:p14="http://schemas.microsoft.com/office/powerpoint/2010/main" val="225065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68580" indent="0">
              <a:buNone/>
            </a:pPr>
            <a:r>
              <a:rPr lang="en-US" b="1" dirty="0"/>
              <a:t>Immunizations at network pharmacies: </a:t>
            </a:r>
            <a:r>
              <a:rPr lang="en-US" dirty="0" smtClean="0"/>
              <a:t>Get the following </a:t>
            </a:r>
            <a:r>
              <a:rPr lang="en-US" dirty="0"/>
              <a:t>preventive vaccines without copayment from a licensed pharmacist at pharmacies under CVS Caremark’s national vaccine network. </a:t>
            </a:r>
            <a:endParaRPr lang="en-US" dirty="0" smtClean="0"/>
          </a:p>
          <a:p>
            <a:r>
              <a:rPr lang="en-US" dirty="0" smtClean="0"/>
              <a:t>Flu </a:t>
            </a:r>
            <a:r>
              <a:rPr lang="en-US" dirty="0"/>
              <a:t>shot</a:t>
            </a:r>
          </a:p>
          <a:p>
            <a:r>
              <a:rPr lang="en-US" dirty="0"/>
              <a:t>Pneumonia shot</a:t>
            </a:r>
          </a:p>
          <a:p>
            <a:r>
              <a:rPr lang="en-US" dirty="0"/>
              <a:t>Meningitis shot</a:t>
            </a:r>
          </a:p>
          <a:p>
            <a:r>
              <a:rPr lang="en-US" dirty="0"/>
              <a:t>Herpes Zoster–shingles </a:t>
            </a:r>
            <a:r>
              <a:rPr lang="en-US" dirty="0" smtClean="0"/>
              <a:t>(free if </a:t>
            </a:r>
            <a:r>
              <a:rPr lang="en-US" dirty="0"/>
              <a:t>60 or older; also 55-59 subject to $5 Level 1 copay. Prescription required).</a:t>
            </a:r>
          </a:p>
          <a:p>
            <a:endParaRPr lang="en-US" dirty="0"/>
          </a:p>
        </p:txBody>
      </p:sp>
      <p:sp>
        <p:nvSpPr>
          <p:cNvPr id="4" name="Title 1"/>
          <p:cNvSpPr>
            <a:spLocks noGrp="1"/>
          </p:cNvSpPr>
          <p:nvPr>
            <p:ph type="title"/>
          </p:nvPr>
        </p:nvSpPr>
        <p:spPr/>
        <p:txBody>
          <a:bodyPr/>
          <a:lstStyle/>
          <a:p>
            <a:r>
              <a:rPr lang="en-US" dirty="0" smtClean="0"/>
              <a:t>2015 Changes to NYSHIP</a:t>
            </a:r>
            <a:endParaRPr lang="en-US" dirty="0"/>
          </a:p>
        </p:txBody>
      </p:sp>
    </p:spTree>
    <p:extLst>
      <p:ext uri="{BB962C8B-B14F-4D97-AF65-F5344CB8AC3E}">
        <p14:creationId xmlns:p14="http://schemas.microsoft.com/office/powerpoint/2010/main" val="2348404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92500" lnSpcReduction="20000"/>
          </a:bodyPr>
          <a:lstStyle/>
          <a:p>
            <a:pPr marL="68580" indent="0">
              <a:buNone/>
            </a:pPr>
            <a:r>
              <a:rPr lang="en-US" b="1" dirty="0"/>
              <a:t>Convenience care clinics:</a:t>
            </a:r>
            <a:r>
              <a:rPr lang="en-US" dirty="0"/>
              <a:t> Convenience care </a:t>
            </a:r>
            <a:r>
              <a:rPr lang="en-US" dirty="0" smtClean="0"/>
              <a:t>clinics (health </a:t>
            </a:r>
            <a:r>
              <a:rPr lang="en-US" dirty="0"/>
              <a:t>care clinics located in retail stores, </a:t>
            </a:r>
            <a:r>
              <a:rPr lang="en-US" dirty="0" smtClean="0"/>
              <a:t>supermarkets </a:t>
            </a:r>
            <a:r>
              <a:rPr lang="en-US" dirty="0"/>
              <a:t>and </a:t>
            </a:r>
            <a:r>
              <a:rPr lang="en-US" dirty="0" smtClean="0"/>
              <a:t>pharmacies) </a:t>
            </a:r>
            <a:r>
              <a:rPr lang="en-US" dirty="0"/>
              <a:t>will now be covered under the plan. Note that any visit to one of these clinics counts towards the 15 visits a year per person annual limit, excepting preventive care visits covered under the ACA. </a:t>
            </a:r>
            <a:r>
              <a:rPr lang="en-US" b="1" dirty="0"/>
              <a:t/>
            </a:r>
            <a:br>
              <a:rPr lang="en-US" b="1" dirty="0"/>
            </a:br>
            <a:endParaRPr lang="en-US" dirty="0"/>
          </a:p>
          <a:p>
            <a:pPr marL="68580" indent="0">
              <a:buNone/>
            </a:pPr>
            <a:r>
              <a:rPr lang="en-US" b="1" dirty="0"/>
              <a:t>Licensed nurse practitioners:</a:t>
            </a:r>
            <a:r>
              <a:rPr lang="en-US" dirty="0"/>
              <a:t> LPNs have been added to the list of covered providers. </a:t>
            </a:r>
            <a:r>
              <a:rPr lang="en-US" dirty="0" smtClean="0"/>
              <a:t>Ditto on the 15 visits a year note above.</a:t>
            </a:r>
            <a:r>
              <a:rPr lang="en-US" b="1" dirty="0"/>
              <a:t/>
            </a:r>
            <a:br>
              <a:rPr lang="en-US" b="1" dirty="0"/>
            </a:br>
            <a:endParaRPr lang="en-US" dirty="0"/>
          </a:p>
          <a:p>
            <a:pPr marL="68580" indent="0">
              <a:buNone/>
            </a:pPr>
            <a:r>
              <a:rPr lang="en-US" b="1" dirty="0"/>
              <a:t>Brand for Generic feature: </a:t>
            </a:r>
            <a:r>
              <a:rPr lang="en-US" dirty="0" smtClean="0"/>
              <a:t>This </a:t>
            </a:r>
            <a:r>
              <a:rPr lang="en-US" dirty="0"/>
              <a:t>feature allows the plan to place a brand-name drug on Level 1 (the lowest copayment level) and exclude the generic or put it on Level 3. These placements are for a limited time–6 months–and may be revised during the year.</a:t>
            </a:r>
          </a:p>
          <a:p>
            <a:endParaRPr lang="en-US" dirty="0"/>
          </a:p>
        </p:txBody>
      </p:sp>
      <p:sp>
        <p:nvSpPr>
          <p:cNvPr id="4" name="Title 1"/>
          <p:cNvSpPr>
            <a:spLocks noGrp="1"/>
          </p:cNvSpPr>
          <p:nvPr>
            <p:ph type="title"/>
          </p:nvPr>
        </p:nvSpPr>
        <p:spPr/>
        <p:txBody>
          <a:bodyPr/>
          <a:lstStyle/>
          <a:p>
            <a:r>
              <a:rPr lang="en-US" dirty="0" smtClean="0"/>
              <a:t>2015 Changes to NYSHIP</a:t>
            </a:r>
            <a:endParaRPr lang="en-US" dirty="0"/>
          </a:p>
        </p:txBody>
      </p:sp>
    </p:spTree>
    <p:extLst>
      <p:ext uri="{BB962C8B-B14F-4D97-AF65-F5344CB8AC3E}">
        <p14:creationId xmlns:p14="http://schemas.microsoft.com/office/powerpoint/2010/main" val="2994998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29035"/>
            <a:ext cx="8229600" cy="5238865"/>
          </a:xfrm>
        </p:spPr>
        <p:txBody>
          <a:bodyPr>
            <a:normAutofit lnSpcReduction="10000"/>
          </a:bodyPr>
          <a:lstStyle/>
          <a:p>
            <a:pPr marL="68580" indent="0">
              <a:buNone/>
            </a:pPr>
            <a:r>
              <a:rPr lang="en-US" b="1" dirty="0"/>
              <a:t>Maximum out-of-pocket limit</a:t>
            </a:r>
            <a:r>
              <a:rPr lang="en-US" b="1" dirty="0" smtClean="0"/>
              <a:t>:</a:t>
            </a:r>
            <a:r>
              <a:rPr lang="en-US" dirty="0" smtClean="0"/>
              <a:t> </a:t>
            </a:r>
          </a:p>
          <a:p>
            <a:pPr marL="68580" indent="0">
              <a:buNone/>
            </a:pPr>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r>
              <a:rPr lang="en-US" dirty="0" smtClean="0"/>
              <a:t>$</a:t>
            </a:r>
            <a:r>
              <a:rPr lang="en-US" dirty="0"/>
              <a:t>10 copayment </a:t>
            </a:r>
            <a:r>
              <a:rPr lang="en-US" dirty="0" smtClean="0"/>
              <a:t>for a </a:t>
            </a:r>
            <a:r>
              <a:rPr lang="en-US" dirty="0"/>
              <a:t>doctor’s office visit will count toward </a:t>
            </a:r>
            <a:r>
              <a:rPr lang="en-US" dirty="0" smtClean="0"/>
              <a:t>the </a:t>
            </a:r>
            <a:r>
              <a:rPr lang="en-US" dirty="0"/>
              <a:t>limit. </a:t>
            </a:r>
            <a:endParaRPr lang="en-US" dirty="0" smtClean="0"/>
          </a:p>
          <a:p>
            <a:r>
              <a:rPr lang="en-US" dirty="0" smtClean="0"/>
              <a:t>Costs </a:t>
            </a:r>
            <a:r>
              <a:rPr lang="en-US" dirty="0"/>
              <a:t>for dental and vision services do not count towards the limit.</a:t>
            </a:r>
          </a:p>
          <a:p>
            <a:endParaRPr lang="en-US" dirty="0"/>
          </a:p>
        </p:txBody>
      </p:sp>
      <p:sp>
        <p:nvSpPr>
          <p:cNvPr id="4" name="Title 1"/>
          <p:cNvSpPr>
            <a:spLocks noGrp="1"/>
          </p:cNvSpPr>
          <p:nvPr>
            <p:ph type="title"/>
          </p:nvPr>
        </p:nvSpPr>
        <p:spPr/>
        <p:txBody>
          <a:bodyPr/>
          <a:lstStyle/>
          <a:p>
            <a:r>
              <a:rPr lang="en-US" dirty="0" smtClean="0"/>
              <a:t>2015 Changes to NYSHIP</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69165035"/>
              </p:ext>
            </p:extLst>
          </p:nvPr>
        </p:nvGraphicFramePr>
        <p:xfrm>
          <a:off x="554182" y="1953491"/>
          <a:ext cx="8035636" cy="3078480"/>
        </p:xfrm>
        <a:graphic>
          <a:graphicData uri="http://schemas.openxmlformats.org/drawingml/2006/table">
            <a:tbl>
              <a:tblPr firstRow="1" bandRow="1"/>
              <a:tblGrid>
                <a:gridCol w="4017818"/>
                <a:gridCol w="4017818"/>
              </a:tblGrid>
              <a:tr h="2505389">
                <a:tc>
                  <a:txBody>
                    <a:bodyPr/>
                    <a:lstStyle/>
                    <a:p>
                      <a:r>
                        <a:rPr lang="en-US" sz="2200" b="1" dirty="0" smtClean="0"/>
                        <a:t>Individual coverage: </a:t>
                      </a:r>
                      <a:r>
                        <a:rPr lang="en-US" sz="2400" b="1" kern="1200" dirty="0" smtClean="0">
                          <a:solidFill>
                            <a:schemeClr val="tx1"/>
                          </a:solidFill>
                          <a:effectLst/>
                          <a:latin typeface="+mn-lt"/>
                          <a:ea typeface="+mn-ea"/>
                          <a:cs typeface="+mn-cs"/>
                        </a:rPr>
                        <a:t>$6,600</a:t>
                      </a:r>
                      <a:endParaRPr lang="en-US" sz="2400" b="1" dirty="0" smtClean="0"/>
                    </a:p>
                    <a:p>
                      <a:pPr lvl="1"/>
                      <a:r>
                        <a:rPr lang="en-US" sz="2200" b="1" dirty="0" smtClean="0"/>
                        <a:t>$2,300</a:t>
                      </a:r>
                      <a:r>
                        <a:rPr lang="en-US" sz="2200" dirty="0" smtClean="0"/>
                        <a:t> for the Prescription Drug Program</a:t>
                      </a:r>
                    </a:p>
                    <a:p>
                      <a:pPr lvl="1"/>
                      <a:r>
                        <a:rPr lang="en-US" sz="2200" b="1" dirty="0" smtClean="0"/>
                        <a:t>$4,300</a:t>
                      </a:r>
                      <a:r>
                        <a:rPr lang="en-US" sz="2200" dirty="0" smtClean="0"/>
                        <a:t> for the Hospital, Medical and Mental Health/Substance Abuse Programs</a:t>
                      </a:r>
                    </a:p>
                    <a:p>
                      <a:endParaRPr lang="en-US" dirty="0"/>
                    </a:p>
                  </a:txBody>
                  <a:tcPr/>
                </a:tc>
                <a:tc>
                  <a:txBody>
                    <a:bodyPr/>
                    <a:lstStyle/>
                    <a:p>
                      <a:r>
                        <a:rPr lang="en-US" sz="2200" b="1" dirty="0" smtClean="0"/>
                        <a:t>Family coverage: </a:t>
                      </a:r>
                      <a:r>
                        <a:rPr lang="en-US" sz="2400" b="1" kern="1200" dirty="0" smtClean="0">
                          <a:solidFill>
                            <a:schemeClr val="tx1"/>
                          </a:solidFill>
                          <a:effectLst/>
                          <a:latin typeface="+mn-lt"/>
                          <a:ea typeface="+mn-ea"/>
                          <a:cs typeface="+mn-cs"/>
                        </a:rPr>
                        <a:t>$13,200</a:t>
                      </a:r>
                      <a:endParaRPr lang="en-US" sz="2200" b="1" dirty="0" smtClean="0">
                        <a:solidFill>
                          <a:schemeClr val="tx1"/>
                        </a:solidFill>
                      </a:endParaRPr>
                    </a:p>
                    <a:p>
                      <a:pPr lvl="1"/>
                      <a:r>
                        <a:rPr lang="en-US" sz="2200" b="1" dirty="0" smtClean="0"/>
                        <a:t>$4,600</a:t>
                      </a:r>
                      <a:r>
                        <a:rPr lang="en-US" sz="2200" dirty="0" smtClean="0"/>
                        <a:t> for the Prescription Drug Program</a:t>
                      </a:r>
                    </a:p>
                    <a:p>
                      <a:pPr lvl="1"/>
                      <a:r>
                        <a:rPr lang="en-US" sz="2200" b="1" dirty="0" smtClean="0"/>
                        <a:t>$8,600</a:t>
                      </a:r>
                      <a:r>
                        <a:rPr lang="en-US" sz="2200" dirty="0" smtClean="0"/>
                        <a:t> for the Hospital, Medical and Mental Health/Substance Abuse Program</a:t>
                      </a:r>
                    </a:p>
                    <a:p>
                      <a:endParaRPr lang="en-US" dirty="0"/>
                    </a:p>
                  </a:txBody>
                  <a:tcPr/>
                </a:tc>
              </a:tr>
            </a:tbl>
          </a:graphicData>
        </a:graphic>
      </p:graphicFrame>
    </p:spTree>
    <p:extLst>
      <p:ext uri="{BB962C8B-B14F-4D97-AF65-F5344CB8AC3E}">
        <p14:creationId xmlns:p14="http://schemas.microsoft.com/office/powerpoint/2010/main" val="3297050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 Changes to NYSHIP</a:t>
            </a:r>
            <a:endParaRPr lang="en-US" dirty="0"/>
          </a:p>
        </p:txBody>
      </p:sp>
      <p:sp>
        <p:nvSpPr>
          <p:cNvPr id="3" name="Text Placeholder 2"/>
          <p:cNvSpPr>
            <a:spLocks noGrp="1"/>
          </p:cNvSpPr>
          <p:nvPr>
            <p:ph type="body" idx="1"/>
          </p:nvPr>
        </p:nvSpPr>
        <p:spPr/>
        <p:txBody>
          <a:bodyPr>
            <a:normAutofit/>
          </a:bodyPr>
          <a:lstStyle/>
          <a:p>
            <a:r>
              <a:rPr lang="en-US" dirty="0"/>
              <a:t>Look in the mail for your new benefit card, reflecting changes in the prescription drug copayments, to arrive in the mail this month! </a:t>
            </a:r>
            <a:endParaRPr lang="en-US" dirty="0" smtClean="0"/>
          </a:p>
          <a:p>
            <a:pPr marL="68580" indent="0">
              <a:buNone/>
            </a:pPr>
            <a:endParaRPr lang="en-US" dirty="0" smtClean="0"/>
          </a:p>
          <a:p>
            <a:r>
              <a:rPr lang="en-US" dirty="0" smtClean="0"/>
              <a:t>Check your mail for a full list of changes. Full report of Jan. 1 changes can also be found here: </a:t>
            </a:r>
            <a:r>
              <a:rPr lang="en-US" dirty="0">
                <a:hlinkClick r:id="rId2"/>
              </a:rPr>
              <a:t>http://ebd.upsidedev.com/ebdonline/ebdonlinecenter/reports/14eprs/SEHP_Special_EPR_2014.pdf  </a:t>
            </a:r>
            <a:endParaRPr lang="en-US" dirty="0" smtClean="0"/>
          </a:p>
          <a:p>
            <a:pPr marL="68580" indent="0">
              <a:buNone/>
            </a:pPr>
            <a:endParaRPr lang="en-US" dirty="0" smtClean="0"/>
          </a:p>
          <a:p>
            <a:r>
              <a:rPr lang="en-US" dirty="0"/>
              <a:t>Preventive Care Coverage Chart will be mailed </a:t>
            </a:r>
            <a:r>
              <a:rPr lang="en-US" dirty="0" smtClean="0"/>
              <a:t>in </a:t>
            </a:r>
            <a:r>
              <a:rPr lang="en-US" dirty="0"/>
              <a:t>December with </a:t>
            </a:r>
            <a:r>
              <a:rPr lang="en-US" dirty="0" smtClean="0"/>
              <a:t>the 2015 SEHP </a:t>
            </a:r>
            <a:r>
              <a:rPr lang="en-US" i="1" dirty="0" smtClean="0"/>
              <a:t>At </a:t>
            </a:r>
            <a:r>
              <a:rPr lang="en-US" i="1" dirty="0"/>
              <a:t>A </a:t>
            </a:r>
            <a:r>
              <a:rPr lang="en-US" i="1" dirty="0" smtClean="0"/>
              <a:t>Glance </a:t>
            </a:r>
            <a:r>
              <a:rPr lang="en-US" dirty="0" smtClean="0"/>
              <a:t>publication</a:t>
            </a:r>
            <a:endParaRPr lang="en-US" dirty="0"/>
          </a:p>
          <a:p>
            <a:endParaRPr lang="en-US" dirty="0"/>
          </a:p>
        </p:txBody>
      </p:sp>
    </p:spTree>
    <p:extLst>
      <p:ext uri="{BB962C8B-B14F-4D97-AF65-F5344CB8AC3E}">
        <p14:creationId xmlns:p14="http://schemas.microsoft.com/office/powerpoint/2010/main" val="1790895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lvl="0" rtl="0">
              <a:buNone/>
            </a:pPr>
            <a:r>
              <a:rPr lang="en"/>
              <a:t>Finding a Provider</a:t>
            </a:r>
          </a:p>
        </p:txBody>
      </p:sp>
      <p:sp>
        <p:nvSpPr>
          <p:cNvPr id="118" name="Shape 118"/>
          <p:cNvSpPr txBox="1"/>
          <p:nvPr/>
        </p:nvSpPr>
        <p:spPr>
          <a:xfrm>
            <a:off x="447250" y="1626400"/>
            <a:ext cx="8281200" cy="5109599"/>
          </a:xfrm>
          <a:prstGeom prst="rect">
            <a:avLst/>
          </a:prstGeom>
          <a:noFill/>
        </p:spPr>
        <p:txBody>
          <a:bodyPr lIns="91425" tIns="91425" rIns="91425" bIns="91425" anchor="t" anchorCtr="0">
            <a:noAutofit/>
          </a:bodyPr>
          <a:lstStyle/>
          <a:p>
            <a:pPr lvl="0" rtl="0">
              <a:buNone/>
            </a:pPr>
            <a:r>
              <a:rPr lang="en" sz="2400" dirty="0">
                <a:solidFill>
                  <a:schemeClr val="dk2"/>
                </a:solidFill>
              </a:rPr>
              <a:t>
</a:t>
            </a:r>
            <a:r>
              <a:rPr lang="en" sz="2600" b="1" dirty="0">
                <a:solidFill>
                  <a:schemeClr val="dk2"/>
                </a:solidFill>
              </a:rPr>
              <a:t>Common Problem: an in-network provider may decline to take you on as a client</a:t>
            </a:r>
            <a:r>
              <a:rPr lang="en" sz="2600" b="1" dirty="0" smtClean="0">
                <a:solidFill>
                  <a:schemeClr val="dk2"/>
                </a:solidFill>
              </a:rPr>
              <a:t>.</a:t>
            </a:r>
            <a:endParaRPr lang="en" sz="2600" b="1" dirty="0">
              <a:solidFill>
                <a:schemeClr val="dk2"/>
              </a:solidFill>
            </a:endParaRPr>
          </a:p>
        </p:txBody>
      </p:sp>
    </p:spTree>
    <p:extLst>
      <p:ext uri="{BB962C8B-B14F-4D97-AF65-F5344CB8AC3E}">
        <p14:creationId xmlns:p14="http://schemas.microsoft.com/office/powerpoint/2010/main" val="2644377641"/>
      </p:ext>
    </p:extLst>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186035"/>
            <a:ext cx="8229600" cy="1143000"/>
          </a:xfrm>
          <a:prstGeom prst="rect">
            <a:avLst/>
          </a:prstGeom>
        </p:spPr>
        <p:txBody>
          <a:bodyPr lIns="91425" tIns="91425" rIns="91425" bIns="91425" anchor="b" anchorCtr="0">
            <a:noAutofit/>
          </a:bodyPr>
          <a:lstStyle/>
          <a:p>
            <a:pPr lvl="0" rtl="0">
              <a:buNone/>
            </a:pPr>
            <a:r>
              <a:rPr lang="en"/>
              <a:t>Finding a Provider</a:t>
            </a:r>
          </a:p>
        </p:txBody>
      </p:sp>
      <p:sp>
        <p:nvSpPr>
          <p:cNvPr id="118" name="Shape 118"/>
          <p:cNvSpPr txBox="1"/>
          <p:nvPr/>
        </p:nvSpPr>
        <p:spPr>
          <a:xfrm>
            <a:off x="447250" y="1626400"/>
            <a:ext cx="8281200" cy="5109599"/>
          </a:xfrm>
          <a:prstGeom prst="rect">
            <a:avLst/>
          </a:prstGeom>
          <a:noFill/>
        </p:spPr>
        <p:txBody>
          <a:bodyPr lIns="91425" tIns="91425" rIns="91425" bIns="91425" anchor="t" anchorCtr="0">
            <a:noAutofit/>
          </a:bodyPr>
          <a:lstStyle/>
          <a:p>
            <a:pPr lvl="0" rtl="0">
              <a:buNone/>
            </a:pPr>
            <a:r>
              <a:rPr lang="en" sz="2400" dirty="0">
                <a:solidFill>
                  <a:schemeClr val="dk2"/>
                </a:solidFill>
              </a:rPr>
              <a:t>
</a:t>
            </a:r>
            <a:r>
              <a:rPr lang="en" sz="2600" b="1" dirty="0">
                <a:solidFill>
                  <a:schemeClr val="dk2"/>
                </a:solidFill>
              </a:rPr>
              <a:t>Common Problem: an in-network provider may decline to take you on as a client.</a:t>
            </a:r>
          </a:p>
          <a:p>
            <a:endParaRPr lang="en" sz="2600" b="1" dirty="0">
              <a:solidFill>
                <a:schemeClr val="dk2"/>
              </a:solidFill>
            </a:endParaRPr>
          </a:p>
          <a:p>
            <a:pPr lvl="0" rtl="0">
              <a:buNone/>
            </a:pPr>
            <a:r>
              <a:rPr lang="en" sz="2600" b="1" dirty="0">
                <a:solidFill>
                  <a:schemeClr val="dk2"/>
                </a:solidFill>
              </a:rPr>
              <a:t>Solution: Try a student-recommended provider (see </a:t>
            </a:r>
            <a:r>
              <a:rPr lang="en" sz="2600" b="1" dirty="0">
                <a:solidFill>
                  <a:schemeClr val="dk2"/>
                </a:solidFill>
                <a:hlinkClick r:id="rId3"/>
              </a:rPr>
              <a:t>list</a:t>
            </a:r>
            <a:r>
              <a:rPr lang="en" sz="2600" b="1" dirty="0">
                <a:solidFill>
                  <a:schemeClr val="dk2"/>
                </a:solidFill>
              </a:rPr>
              <a:t>), or keep calling providers...</a:t>
            </a:r>
          </a:p>
          <a:p>
            <a:endParaRPr lang="en" sz="2600" b="1" dirty="0">
              <a:solidFill>
                <a:schemeClr val="dk2"/>
              </a:solidFill>
            </a:endParaRPr>
          </a:p>
          <a:p>
            <a:pPr lvl="0" rtl="0">
              <a:buNone/>
            </a:pPr>
            <a:r>
              <a:rPr lang="en" sz="2600" b="1" dirty="0">
                <a:solidFill>
                  <a:schemeClr val="dk2"/>
                </a:solidFill>
              </a:rPr>
              <a:t>BUT, when the medical office asks what your insurance is, remember...NYSHIP is not your insurance provider!</a:t>
            </a:r>
          </a:p>
          <a:p>
            <a:endParaRPr lang="en" sz="2600" b="1" dirty="0">
              <a:solidFill>
                <a:schemeClr val="dk2"/>
              </a:solidFill>
            </a:endParaRPr>
          </a:p>
        </p:txBody>
      </p:sp>
    </p:spTree>
    <p:extLst>
      <p:ext uri="{BB962C8B-B14F-4D97-AF65-F5344CB8AC3E}">
        <p14:creationId xmlns:p14="http://schemas.microsoft.com/office/powerpoint/2010/main" val="2156960366"/>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
            <a:ext cx="7024744" cy="1612461"/>
          </a:xfrm>
        </p:spPr>
        <p:txBody>
          <a:bodyPr>
            <a:normAutofit/>
          </a:bodyPr>
          <a:lstStyle/>
          <a:p>
            <a:r>
              <a:rPr lang="en-US" dirty="0" smtClean="0"/>
              <a:t>Enrolling in NYSHIP</a:t>
            </a:r>
            <a:endParaRPr lang="en-US" dirty="0"/>
          </a:p>
        </p:txBody>
      </p:sp>
      <p:sp>
        <p:nvSpPr>
          <p:cNvPr id="4" name="Rectangle 3"/>
          <p:cNvSpPr/>
          <p:nvPr/>
        </p:nvSpPr>
        <p:spPr>
          <a:xfrm>
            <a:off x="1043489" y="1814019"/>
            <a:ext cx="7362237" cy="3046988"/>
          </a:xfrm>
          <a:prstGeom prst="rect">
            <a:avLst/>
          </a:prstGeom>
        </p:spPr>
        <p:txBody>
          <a:bodyPr wrap="square">
            <a:spAutoFit/>
          </a:bodyPr>
          <a:lstStyle/>
          <a:p>
            <a:endParaRPr lang="en" sz="2400" dirty="0">
              <a:solidFill>
                <a:schemeClr val="dk2"/>
              </a:solidFill>
            </a:endParaRPr>
          </a:p>
          <a:p>
            <a:pPr marL="342900" lvl="0" indent="-342900">
              <a:buFont typeface="Arial"/>
              <a:buChar char="•"/>
            </a:pPr>
            <a:r>
              <a:rPr lang="en" sz="2400" dirty="0">
                <a:solidFill>
                  <a:schemeClr val="dk2"/>
                </a:solidFill>
              </a:rPr>
              <a:t>NYSHIP Enrollment should be part of your hiring </a:t>
            </a:r>
            <a:r>
              <a:rPr lang="en" sz="2400" dirty="0" smtClean="0">
                <a:solidFill>
                  <a:schemeClr val="dk2"/>
                </a:solidFill>
              </a:rPr>
              <a:t>package </a:t>
            </a:r>
            <a:endParaRPr lang="en-US" sz="2400" dirty="0" smtClean="0">
              <a:solidFill>
                <a:schemeClr val="dk2"/>
              </a:solidFill>
            </a:endParaRPr>
          </a:p>
          <a:p>
            <a:pPr marL="342900" lvl="0" indent="-342900">
              <a:buFont typeface="Arial"/>
              <a:buChar char="•"/>
            </a:pPr>
            <a:endParaRPr lang="en-US" sz="2400" dirty="0" smtClean="0">
              <a:solidFill>
                <a:schemeClr val="dk2"/>
              </a:solidFill>
            </a:endParaRPr>
          </a:p>
          <a:p>
            <a:pPr marL="342900" lvl="0" indent="-342900">
              <a:buFont typeface="Arial"/>
              <a:buChar char="•"/>
            </a:pPr>
            <a:r>
              <a:rPr lang="en-US" sz="2400" dirty="0">
                <a:solidFill>
                  <a:schemeClr val="dk2"/>
                </a:solidFill>
              </a:rPr>
              <a:t>I</a:t>
            </a:r>
            <a:r>
              <a:rPr lang="en" sz="2400" dirty="0" smtClean="0">
                <a:solidFill>
                  <a:schemeClr val="dk2"/>
                </a:solidFill>
              </a:rPr>
              <a:t>f </a:t>
            </a:r>
            <a:r>
              <a:rPr lang="en" sz="2400" dirty="0">
                <a:solidFill>
                  <a:schemeClr val="dk2"/>
                </a:solidFill>
              </a:rPr>
              <a:t>not, contact the </a:t>
            </a:r>
            <a:r>
              <a:rPr lang="en" sz="2400" dirty="0" smtClean="0">
                <a:solidFill>
                  <a:schemeClr val="dk2"/>
                </a:solidFill>
              </a:rPr>
              <a:t>NYSHIP Coordinator</a:t>
            </a:r>
            <a:r>
              <a:rPr lang="en-US" sz="2400" dirty="0" smtClean="0">
                <a:solidFill>
                  <a:schemeClr val="dk2"/>
                </a:solidFill>
              </a:rPr>
              <a:t> for the Graduate Center</a:t>
            </a:r>
            <a:r>
              <a:rPr lang="en" sz="2400" dirty="0" smtClean="0">
                <a:solidFill>
                  <a:schemeClr val="dk2"/>
                </a:solidFill>
              </a:rPr>
              <a:t>, </a:t>
            </a:r>
            <a:r>
              <a:rPr lang="en" sz="2400" dirty="0">
                <a:solidFill>
                  <a:schemeClr val="dk2"/>
                </a:solidFill>
              </a:rPr>
              <a:t>Scott Voorhees (</a:t>
            </a:r>
            <a:r>
              <a:rPr lang="en" sz="2400" u="sng" dirty="0">
                <a:solidFill>
                  <a:srgbClr val="1155CC"/>
                </a:solidFill>
                <a:hlinkClick r:id="rId2"/>
              </a:rPr>
              <a:t>svoorhees@gc.cuny.edu</a:t>
            </a:r>
            <a:r>
              <a:rPr lang="en" sz="2400" u="sng" dirty="0" smtClean="0">
                <a:solidFill>
                  <a:schemeClr val="dk2"/>
                </a:solidFill>
              </a:rPr>
              <a:t>).</a:t>
            </a:r>
            <a:endParaRPr lang="en-US" sz="2400" u="sng" dirty="0">
              <a:solidFill>
                <a:schemeClr val="dk2"/>
              </a:solidFill>
            </a:endParaRPr>
          </a:p>
          <a:p>
            <a:pPr marL="342900" lvl="0" indent="-342900">
              <a:buFont typeface="Arial"/>
              <a:buChar char="•"/>
            </a:pPr>
            <a:endParaRPr lang="en-US" sz="2400" u="sng" dirty="0" smtClean="0">
              <a:solidFill>
                <a:schemeClr val="dk2"/>
              </a:solidFill>
            </a:endParaRPr>
          </a:p>
        </p:txBody>
      </p:sp>
    </p:spTree>
    <p:extLst>
      <p:ext uri="{BB962C8B-B14F-4D97-AF65-F5344CB8AC3E}">
        <p14:creationId xmlns:p14="http://schemas.microsoft.com/office/powerpoint/2010/main" val="14642691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Student-Recommended Providers</a:t>
            </a:r>
            <a:endParaRPr lang="en-US" dirty="0"/>
          </a:p>
        </p:txBody>
      </p:sp>
      <p:sp>
        <p:nvSpPr>
          <p:cNvPr id="5" name="Text Placeholder 4"/>
          <p:cNvSpPr>
            <a:spLocks noGrp="1"/>
          </p:cNvSpPr>
          <p:nvPr>
            <p:ph type="body" idx="1"/>
          </p:nvPr>
        </p:nvSpPr>
        <p:spPr>
          <a:xfrm>
            <a:off x="457200" y="1329035"/>
            <a:ext cx="8229600" cy="5238865"/>
          </a:xfrm>
        </p:spPr>
        <p:txBody>
          <a:bodyPr/>
          <a:lstStyle/>
          <a:p>
            <a:r>
              <a:rPr lang="en-US" sz="2400" dirty="0">
                <a:solidFill>
                  <a:prstClr val="black"/>
                </a:solidFill>
                <a:latin typeface="Times-Roman"/>
                <a:hlinkClick r:id="rId2"/>
              </a:rPr>
              <a:t>http://</a:t>
            </a:r>
            <a:r>
              <a:rPr lang="en-US" sz="2400" dirty="0" err="1">
                <a:solidFill>
                  <a:prstClr val="black"/>
                </a:solidFill>
                <a:latin typeface="Times-Roman"/>
                <a:hlinkClick r:id="rId2"/>
              </a:rPr>
              <a:t>opencuny.org</a:t>
            </a:r>
            <a:r>
              <a:rPr lang="en-US" sz="2400" dirty="0">
                <a:solidFill>
                  <a:prstClr val="black"/>
                </a:solidFill>
                <a:latin typeface="Times-Roman"/>
                <a:hlinkClick r:id="rId2"/>
              </a:rPr>
              <a:t>/</a:t>
            </a:r>
            <a:r>
              <a:rPr lang="en-US" sz="2400" dirty="0" err="1">
                <a:solidFill>
                  <a:prstClr val="black"/>
                </a:solidFill>
                <a:latin typeface="Times-Roman"/>
                <a:hlinkClick r:id="rId2"/>
              </a:rPr>
              <a:t>healthdsc</a:t>
            </a:r>
            <a:r>
              <a:rPr lang="en-US" sz="2400" dirty="0">
                <a:solidFill>
                  <a:prstClr val="black"/>
                </a:solidFill>
                <a:latin typeface="Times-Roman"/>
                <a:hlinkClick r:id="rId2"/>
              </a:rPr>
              <a:t>/student-recommended-</a:t>
            </a:r>
            <a:r>
              <a:rPr lang="en-US" sz="2400" dirty="0" err="1">
                <a:solidFill>
                  <a:prstClr val="black"/>
                </a:solidFill>
                <a:latin typeface="Times-Roman"/>
                <a:hlinkClick r:id="rId2"/>
              </a:rPr>
              <a:t>nyship</a:t>
            </a:r>
            <a:r>
              <a:rPr lang="en-US" sz="2400" dirty="0">
                <a:solidFill>
                  <a:prstClr val="black"/>
                </a:solidFill>
                <a:latin typeface="Times-Roman"/>
                <a:hlinkClick r:id="rId2"/>
              </a:rPr>
              <a:t>-providers/</a:t>
            </a:r>
            <a:endParaRPr lang="en-US" sz="2400" dirty="0">
              <a:solidFill>
                <a:prstClr val="black"/>
              </a:solidFill>
              <a:latin typeface="Times-Roman"/>
            </a:endParaRPr>
          </a:p>
          <a:p>
            <a:r>
              <a:rPr lang="en-US" sz="2400" dirty="0" smtClean="0">
                <a:solidFill>
                  <a:prstClr val="black"/>
                </a:solidFill>
                <a:latin typeface="Times-Roman"/>
              </a:rPr>
              <a:t>Sample Listing: </a:t>
            </a:r>
          </a:p>
          <a:p>
            <a:pPr lvl="1"/>
            <a:r>
              <a:rPr lang="en-US" sz="2000" dirty="0" err="1" smtClean="0">
                <a:solidFill>
                  <a:prstClr val="black"/>
                </a:solidFill>
                <a:latin typeface="Times-Roman"/>
              </a:rPr>
              <a:t>Illustradent</a:t>
            </a:r>
            <a:r>
              <a:rPr lang="en-US" sz="2000" dirty="0" smtClean="0">
                <a:solidFill>
                  <a:prstClr val="black"/>
                </a:solidFill>
                <a:latin typeface="Times-Roman"/>
              </a:rPr>
              <a:t> DDS Dental Dentistry Practice </a:t>
            </a:r>
          </a:p>
          <a:p>
            <a:pPr lvl="1"/>
            <a:r>
              <a:rPr lang="en-US" sz="2000" dirty="0" smtClean="0">
                <a:solidFill>
                  <a:prstClr val="black"/>
                </a:solidFill>
                <a:latin typeface="Times-Roman"/>
              </a:rPr>
              <a:t>358 </a:t>
            </a:r>
            <a:r>
              <a:rPr lang="en-US" sz="2000" dirty="0">
                <a:solidFill>
                  <a:prstClr val="black"/>
                </a:solidFill>
                <a:latin typeface="Times-Roman"/>
              </a:rPr>
              <a:t>Fifth Ave., Suite </a:t>
            </a:r>
            <a:r>
              <a:rPr lang="en-US" sz="2000" dirty="0" smtClean="0">
                <a:solidFill>
                  <a:prstClr val="black"/>
                </a:solidFill>
                <a:latin typeface="Times-Roman"/>
              </a:rPr>
              <a:t>407 (</a:t>
            </a:r>
            <a:r>
              <a:rPr lang="en-US" sz="2000" dirty="0">
                <a:solidFill>
                  <a:prstClr val="black"/>
                </a:solidFill>
                <a:latin typeface="Times-Roman"/>
              </a:rPr>
              <a:t>enter on 34th Street</a:t>
            </a:r>
            <a:r>
              <a:rPr lang="en-US" sz="2000" dirty="0" smtClean="0">
                <a:solidFill>
                  <a:prstClr val="black"/>
                </a:solidFill>
                <a:latin typeface="Times-Roman"/>
              </a:rPr>
              <a:t>) New </a:t>
            </a:r>
            <a:r>
              <a:rPr lang="en-US" sz="2000" dirty="0">
                <a:solidFill>
                  <a:prstClr val="black"/>
                </a:solidFill>
                <a:latin typeface="Times-Roman"/>
              </a:rPr>
              <a:t>York, NY </a:t>
            </a:r>
            <a:r>
              <a:rPr lang="en-US" sz="2000" dirty="0" smtClean="0">
                <a:solidFill>
                  <a:prstClr val="black"/>
                </a:solidFill>
                <a:latin typeface="Times-Roman"/>
              </a:rPr>
              <a:t>1001(</a:t>
            </a:r>
            <a:r>
              <a:rPr lang="en-US" sz="2000" dirty="0">
                <a:solidFill>
                  <a:prstClr val="black"/>
                </a:solidFill>
                <a:latin typeface="Times-Roman"/>
              </a:rPr>
              <a:t>212) 244-4700	</a:t>
            </a:r>
            <a:endParaRPr lang="en-US" sz="2000" dirty="0" smtClean="0">
              <a:solidFill>
                <a:prstClr val="black"/>
              </a:solidFill>
              <a:latin typeface="Times-Roman"/>
            </a:endParaRPr>
          </a:p>
          <a:p>
            <a:pPr lvl="1"/>
            <a:r>
              <a:rPr lang="en-US" sz="2000" dirty="0" smtClean="0">
                <a:solidFill>
                  <a:prstClr val="black"/>
                </a:solidFill>
                <a:latin typeface="Times-Roman"/>
              </a:rPr>
              <a:t>Comments</a:t>
            </a:r>
            <a:r>
              <a:rPr lang="en-US" sz="2000" smtClean="0">
                <a:solidFill>
                  <a:prstClr val="black"/>
                </a:solidFill>
                <a:latin typeface="Times-Roman"/>
              </a:rPr>
              <a:t>: </a:t>
            </a:r>
            <a:endParaRPr lang="en-US" sz="2000" dirty="0" smtClean="0">
              <a:solidFill>
                <a:prstClr val="black"/>
              </a:solidFill>
              <a:latin typeface="Times-Roman"/>
            </a:endParaRPr>
          </a:p>
          <a:p>
            <a:pPr marL="457200" lvl="1" indent="0">
              <a:buNone/>
            </a:pPr>
            <a:r>
              <a:rPr lang="en-US" sz="2000" dirty="0" smtClean="0">
                <a:solidFill>
                  <a:prstClr val="black"/>
                </a:solidFill>
                <a:latin typeface="Times-Roman"/>
              </a:rPr>
              <a:t>—</a:t>
            </a:r>
            <a:r>
              <a:rPr lang="en-US" sz="2000" dirty="0">
                <a:solidFill>
                  <a:prstClr val="black"/>
                </a:solidFill>
                <a:latin typeface="Times-Roman"/>
              </a:rPr>
              <a:t>Make sure you let them know you’re from the GC—they’re very good at working within our insurance coverage</a:t>
            </a:r>
            <a:r>
              <a:rPr lang="en-US" sz="2000" dirty="0" smtClean="0">
                <a:solidFill>
                  <a:prstClr val="black"/>
                </a:solidFill>
                <a:latin typeface="Times-Roman"/>
              </a:rPr>
              <a:t>.</a:t>
            </a:r>
          </a:p>
          <a:p>
            <a:pPr marL="457200" lvl="1" indent="0">
              <a:buNone/>
            </a:pPr>
            <a:r>
              <a:rPr lang="en-US" sz="2000" dirty="0" smtClean="0">
                <a:solidFill>
                  <a:prstClr val="black"/>
                </a:solidFill>
                <a:latin typeface="Times-Roman"/>
              </a:rPr>
              <a:t>—</a:t>
            </a:r>
            <a:r>
              <a:rPr lang="en-US" sz="2000" dirty="0">
                <a:solidFill>
                  <a:prstClr val="black"/>
                </a:solidFill>
                <a:latin typeface="Times-Roman"/>
              </a:rPr>
              <a:t>”Had a great dental cleaning experience with </a:t>
            </a:r>
            <a:r>
              <a:rPr lang="en-US" sz="2000" dirty="0" err="1">
                <a:solidFill>
                  <a:prstClr val="black"/>
                </a:solidFill>
                <a:latin typeface="Times-Roman"/>
              </a:rPr>
              <a:t>Illustradent</a:t>
            </a:r>
            <a:r>
              <a:rPr lang="en-US" sz="2000" dirty="0">
                <a:solidFill>
                  <a:prstClr val="black"/>
                </a:solidFill>
                <a:latin typeface="Times-Roman"/>
              </a:rPr>
              <a:t>. Dr. </a:t>
            </a:r>
            <a:r>
              <a:rPr lang="en-US" sz="2000" dirty="0" err="1">
                <a:solidFill>
                  <a:prstClr val="black"/>
                </a:solidFill>
                <a:latin typeface="Times-Roman"/>
              </a:rPr>
              <a:t>Pilavsky</a:t>
            </a:r>
            <a:r>
              <a:rPr lang="en-US" sz="2000" dirty="0">
                <a:solidFill>
                  <a:prstClr val="black"/>
                </a:solidFill>
                <a:latin typeface="Times-Roman"/>
              </a:rPr>
              <a:t> was gentle, thorough, and answered all my question/concerns.</a:t>
            </a:r>
            <a:r>
              <a:rPr lang="en-US" sz="2000" dirty="0" smtClean="0">
                <a:solidFill>
                  <a:prstClr val="black"/>
                </a:solidFill>
                <a:latin typeface="Times-Roman"/>
              </a:rPr>
              <a:t>”</a:t>
            </a:r>
            <a:r>
              <a:rPr lang="en-US" sz="2000" i="1" dirty="0">
                <a:solidFill>
                  <a:srgbClr val="2842FF"/>
                </a:solidFill>
                <a:latin typeface="Times-Roman"/>
              </a:rPr>
              <a:t>	</a:t>
            </a:r>
          </a:p>
          <a:p>
            <a:endParaRPr lang="en-US" sz="2000" dirty="0"/>
          </a:p>
        </p:txBody>
      </p:sp>
    </p:spTree>
    <p:extLst>
      <p:ext uri="{BB962C8B-B14F-4D97-AF65-F5344CB8AC3E}">
        <p14:creationId xmlns:p14="http://schemas.microsoft.com/office/powerpoint/2010/main" val="27651284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prstGeom prst="rect">
            <a:avLst/>
          </a:prstGeom>
        </p:spPr>
        <p:txBody>
          <a:bodyPr lIns="91425" tIns="91425" rIns="91425" bIns="91425" anchor="b" anchorCtr="0">
            <a:noAutofit/>
          </a:bodyPr>
          <a:lstStyle/>
          <a:p>
            <a:pPr lvl="0" rtl="0">
              <a:buNone/>
            </a:pPr>
            <a:r>
              <a:rPr lang="en-US" dirty="0" smtClean="0"/>
              <a:t>Billing Issues</a:t>
            </a:r>
            <a:endParaRPr lang="en" dirty="0"/>
          </a:p>
        </p:txBody>
      </p:sp>
      <p:sp>
        <p:nvSpPr>
          <p:cNvPr id="124" name="Shape 124"/>
          <p:cNvSpPr txBox="1">
            <a:spLocks noGrp="1"/>
          </p:cNvSpPr>
          <p:nvPr>
            <p:ph type="body" idx="1"/>
          </p:nvPr>
        </p:nvSpPr>
        <p:spPr>
          <a:prstGeom prst="rect">
            <a:avLst/>
          </a:prstGeom>
        </p:spPr>
        <p:txBody>
          <a:bodyPr lIns="91425" tIns="91425" rIns="91425" bIns="91425" anchor="t" anchorCtr="0">
            <a:noAutofit/>
          </a:bodyPr>
          <a:lstStyle/>
          <a:p>
            <a:pPr lvl="0" rtl="0">
              <a:buNone/>
            </a:pPr>
            <a:r>
              <a:rPr lang="en" sz="2600" b="1">
                <a:solidFill>
                  <a:schemeClr val="dk2"/>
                </a:solidFill>
              </a:rPr>
              <a:t>Problem: Being billed by an in-network provider beyond the copay.</a:t>
            </a:r>
          </a:p>
        </p:txBody>
      </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prstGeom prst="rect">
            <a:avLst/>
          </a:prstGeom>
        </p:spPr>
        <p:txBody>
          <a:bodyPr lIns="91425" tIns="91425" rIns="91425" bIns="91425" anchor="b" anchorCtr="0">
            <a:noAutofit/>
          </a:bodyPr>
          <a:lstStyle/>
          <a:p>
            <a:pPr lvl="0" rtl="0">
              <a:buNone/>
            </a:pPr>
            <a:r>
              <a:rPr lang="en-US" dirty="0" smtClean="0"/>
              <a:t>Billing</a:t>
            </a:r>
            <a:r>
              <a:rPr lang="en" dirty="0" smtClean="0"/>
              <a:t> </a:t>
            </a:r>
            <a:r>
              <a:rPr lang="en" dirty="0"/>
              <a:t>Issues</a:t>
            </a:r>
          </a:p>
        </p:txBody>
      </p:sp>
      <p:sp>
        <p:nvSpPr>
          <p:cNvPr id="130" name="Shape 130"/>
          <p:cNvSpPr txBox="1">
            <a:spLocks noGrp="1"/>
          </p:cNvSpPr>
          <p:nvPr>
            <p:ph type="body" idx="1"/>
          </p:nvPr>
        </p:nvSpPr>
        <p:spPr>
          <a:prstGeom prst="rect">
            <a:avLst/>
          </a:prstGeom>
        </p:spPr>
        <p:txBody>
          <a:bodyPr lIns="91425" tIns="91425" rIns="91425" bIns="91425" anchor="t" anchorCtr="0">
            <a:noAutofit/>
          </a:bodyPr>
          <a:lstStyle/>
          <a:p>
            <a:pPr lvl="0" rtl="0">
              <a:buNone/>
            </a:pPr>
            <a:r>
              <a:rPr lang="en" sz="2600" b="1">
                <a:solidFill>
                  <a:schemeClr val="dk2"/>
                </a:solidFill>
              </a:rPr>
              <a:t>Problem: Being billed by an in-network provider beyond the copay.</a:t>
            </a:r>
          </a:p>
          <a:p>
            <a:endParaRPr lang="en" sz="2600" b="1">
              <a:solidFill>
                <a:schemeClr val="dk2"/>
              </a:solidFill>
            </a:endParaRPr>
          </a:p>
          <a:p>
            <a:pPr lvl="0" rtl="0">
              <a:buNone/>
            </a:pPr>
            <a:r>
              <a:rPr lang="en" sz="2600" b="1">
                <a:solidFill>
                  <a:schemeClr val="dk2"/>
                </a:solidFill>
              </a:rPr>
              <a:t>Solution: Look closely at the provider's bill to you and call them with any questions. The solution depends on whether the in-network provider purposely overbilled NYSHIP, if they are asking you to pick up the slack, or if they provided services that aren't covered. If the services that they provided are covered, then you should not pay beyond the copay.</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Billing Issues</a:t>
            </a:r>
            <a:endParaRPr lang="en-US" dirty="0"/>
          </a:p>
        </p:txBody>
      </p:sp>
      <p:sp>
        <p:nvSpPr>
          <p:cNvPr id="3" name="Text Placeholder 2"/>
          <p:cNvSpPr>
            <a:spLocks noGrp="1"/>
          </p:cNvSpPr>
          <p:nvPr>
            <p:ph type="body" idx="1"/>
          </p:nvPr>
        </p:nvSpPr>
        <p:spPr/>
        <p:txBody>
          <a:bodyPr>
            <a:normAutofit fontScale="92500" lnSpcReduction="10000"/>
          </a:bodyPr>
          <a:lstStyle/>
          <a:p>
            <a:r>
              <a:rPr lang="en-US" dirty="0" smtClean="0"/>
              <a:t>If you call NYSHIP to find out if something is covered, record the name of the person you are speaking to as well as the date and time of the call.  You may always ask to speak to a supervisor if it seems like the person with whom you are speaking doesn’t seem to understand the question or your coverage.</a:t>
            </a:r>
          </a:p>
          <a:p>
            <a:endParaRPr lang="en-US" dirty="0"/>
          </a:p>
          <a:p>
            <a:r>
              <a:rPr lang="en-US" dirty="0" smtClean="0"/>
              <a:t>If you are ever billed for a service that you did not receive or that you thought was covered, you must file an appeal within 60 days.</a:t>
            </a:r>
          </a:p>
          <a:p>
            <a:pPr lvl="1"/>
            <a:r>
              <a:rPr lang="en-US" dirty="0" smtClean="0"/>
              <a:t>Appeal will examine the way the claim was filed.</a:t>
            </a:r>
          </a:p>
          <a:p>
            <a:pPr lvl="1"/>
            <a:r>
              <a:rPr lang="en-US" dirty="0" smtClean="0"/>
              <a:t>Appeal in writing or over the phone.</a:t>
            </a:r>
          </a:p>
          <a:p>
            <a:pPr lvl="1"/>
            <a:r>
              <a:rPr lang="en-US" dirty="0" smtClean="0"/>
              <a:t>Also, contact Scott Voorhees to get in touch with CUNY benefits office</a:t>
            </a:r>
            <a:endParaRPr lang="en-US" dirty="0"/>
          </a:p>
        </p:txBody>
      </p:sp>
    </p:spTree>
    <p:extLst>
      <p:ext uri="{BB962C8B-B14F-4D97-AF65-F5344CB8AC3E}">
        <p14:creationId xmlns:p14="http://schemas.microsoft.com/office/powerpoint/2010/main" val="42083050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Billing Issues</a:t>
            </a:r>
            <a:endParaRPr lang="en-US" dirty="0"/>
          </a:p>
        </p:txBody>
      </p:sp>
      <p:sp>
        <p:nvSpPr>
          <p:cNvPr id="3" name="Text Placeholder 2"/>
          <p:cNvSpPr>
            <a:spLocks noGrp="1"/>
          </p:cNvSpPr>
          <p:nvPr>
            <p:ph type="body" idx="1"/>
          </p:nvPr>
        </p:nvSpPr>
        <p:spPr/>
        <p:txBody>
          <a:bodyPr/>
          <a:lstStyle/>
          <a:p>
            <a:r>
              <a:rPr lang="en-US" dirty="0" smtClean="0"/>
              <a:t>ALWAYS check to see if referrals and lab work are being sent to in-network providers (through office manager)</a:t>
            </a:r>
          </a:p>
          <a:p>
            <a:pPr lvl="1"/>
            <a:r>
              <a:rPr lang="en-US" dirty="0" smtClean="0"/>
              <a:t>Common Issues: Anesthesiologist and Quest Diagnostics</a:t>
            </a:r>
          </a:p>
          <a:p>
            <a:endParaRPr lang="en-US" dirty="0"/>
          </a:p>
          <a:p>
            <a:r>
              <a:rPr lang="en-US" dirty="0" smtClean="0"/>
              <a:t>If you get a bill for an out-of-network provider that you didn’t know what out of network, see Scott Voorhees.  Quest, for example, has been reasonably accommodating at reducing the cost of lab work.</a:t>
            </a:r>
            <a:endParaRPr lang="en-US" dirty="0"/>
          </a:p>
        </p:txBody>
      </p:sp>
    </p:spTree>
    <p:extLst>
      <p:ext uri="{BB962C8B-B14F-4D97-AF65-F5344CB8AC3E}">
        <p14:creationId xmlns:p14="http://schemas.microsoft.com/office/powerpoint/2010/main" val="28404592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29035"/>
            <a:ext cx="8229600" cy="5238865"/>
          </a:xfrm>
        </p:spPr>
        <p:txBody>
          <a:bodyPr>
            <a:normAutofit fontScale="92500"/>
          </a:bodyPr>
          <a:lstStyle/>
          <a:p>
            <a:r>
              <a:rPr lang="en-US" dirty="0" smtClean="0"/>
              <a:t>Lab co-pays: In </a:t>
            </a:r>
            <a:r>
              <a:rPr lang="en-US" dirty="0"/>
              <a:t>2015 the charge for using an in network lab works depends on where it is administered.</a:t>
            </a:r>
            <a:endParaRPr lang="en-US" dirty="0"/>
          </a:p>
          <a:p>
            <a:pPr lvl="1"/>
            <a:r>
              <a:rPr lang="en-US" dirty="0"/>
              <a:t>$10 co-payment if administered as part of a doctor’s office visit</a:t>
            </a:r>
            <a:endParaRPr lang="en-US" dirty="0"/>
          </a:p>
          <a:p>
            <a:pPr lvl="1"/>
            <a:r>
              <a:rPr lang="en-US" dirty="0"/>
              <a:t>$15 co-payment if performed in a hospital or outpatient setting</a:t>
            </a:r>
            <a:endParaRPr lang="en-US" dirty="0"/>
          </a:p>
          <a:p>
            <a:r>
              <a:rPr lang="en-US" dirty="0"/>
              <a:t>Y</a:t>
            </a:r>
            <a:r>
              <a:rPr lang="en-US" dirty="0" smtClean="0"/>
              <a:t>ou should </a:t>
            </a:r>
            <a:r>
              <a:rPr lang="en-US" dirty="0"/>
              <a:t>only be charged ONE </a:t>
            </a:r>
            <a:r>
              <a:rPr lang="en-US" dirty="0" smtClean="0"/>
              <a:t>co-pay </a:t>
            </a:r>
            <a:r>
              <a:rPr lang="en-US" dirty="0"/>
              <a:t>per doctor's visit for </a:t>
            </a:r>
            <a:r>
              <a:rPr lang="en-US" dirty="0" smtClean="0"/>
              <a:t>most lab work </a:t>
            </a:r>
          </a:p>
          <a:p>
            <a:pPr lvl="1"/>
            <a:r>
              <a:rPr lang="en-US" dirty="0" smtClean="0"/>
              <a:t>Some </a:t>
            </a:r>
            <a:r>
              <a:rPr lang="en-US" dirty="0"/>
              <a:t>lab tests may not be included </a:t>
            </a:r>
            <a:r>
              <a:rPr lang="en-US" dirty="0" smtClean="0"/>
              <a:t>if </a:t>
            </a:r>
            <a:r>
              <a:rPr lang="en-US" dirty="0"/>
              <a:t>considered not necessary or applicable to </a:t>
            </a:r>
            <a:r>
              <a:rPr lang="en-US" dirty="0" smtClean="0"/>
              <a:t>your </a:t>
            </a:r>
            <a:r>
              <a:rPr lang="en-US" dirty="0"/>
              <a:t>condition or not part of the NYSHIP </a:t>
            </a:r>
            <a:r>
              <a:rPr lang="en-US" dirty="0" smtClean="0"/>
              <a:t>plan. Contact dr.’s office manager/billing manager in these cases.  </a:t>
            </a:r>
          </a:p>
          <a:p>
            <a:r>
              <a:rPr lang="en-US" b="1" dirty="0"/>
              <a:t>C</a:t>
            </a:r>
            <a:r>
              <a:rPr lang="en-US" b="1" dirty="0" smtClean="0"/>
              <a:t>heck your bills</a:t>
            </a:r>
            <a:r>
              <a:rPr lang="en-US" dirty="0" smtClean="0"/>
              <a:t> to ensure that you are</a:t>
            </a:r>
            <a:br>
              <a:rPr lang="en-US" dirty="0" smtClean="0"/>
            </a:br>
            <a:r>
              <a:rPr lang="en-US" dirty="0" smtClean="0"/>
              <a:t>not being overcharged</a:t>
            </a:r>
            <a:endParaRPr lang="en-US" dirty="0"/>
          </a:p>
        </p:txBody>
      </p:sp>
      <p:sp>
        <p:nvSpPr>
          <p:cNvPr id="5" name="Title 1"/>
          <p:cNvSpPr>
            <a:spLocks noGrp="1"/>
          </p:cNvSpPr>
          <p:nvPr>
            <p:ph type="title"/>
          </p:nvPr>
        </p:nvSpPr>
        <p:spPr>
          <a:xfrm>
            <a:off x="457200" y="186035"/>
            <a:ext cx="8229600" cy="1143000"/>
          </a:xfrm>
        </p:spPr>
        <p:txBody>
          <a:bodyPr/>
          <a:lstStyle/>
          <a:p>
            <a:r>
              <a:rPr lang="en-US" dirty="0" smtClean="0"/>
              <a:t>Billing Issues</a:t>
            </a:r>
            <a:endParaRPr lang="en-US" dirty="0"/>
          </a:p>
        </p:txBody>
      </p:sp>
    </p:spTree>
    <p:extLst>
      <p:ext uri="{BB962C8B-B14F-4D97-AF65-F5344CB8AC3E}">
        <p14:creationId xmlns:p14="http://schemas.microsoft.com/office/powerpoint/2010/main" val="1223666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186034"/>
            <a:ext cx="8229600" cy="1708607"/>
          </a:xfrm>
          <a:prstGeom prst="rect">
            <a:avLst/>
          </a:prstGeom>
        </p:spPr>
        <p:txBody>
          <a:bodyPr lIns="91425" tIns="91425" rIns="91425" bIns="91425" anchor="b" anchorCtr="0">
            <a:noAutofit/>
          </a:bodyPr>
          <a:lstStyle/>
          <a:p>
            <a:pPr lvl="0" rtl="0">
              <a:buNone/>
            </a:pPr>
            <a:r>
              <a:rPr lang="en" dirty="0"/>
              <a:t>More on How to Avoid NYSHIP Pitfalls</a:t>
            </a:r>
          </a:p>
        </p:txBody>
      </p:sp>
      <p:sp>
        <p:nvSpPr>
          <p:cNvPr id="136" name="Shape 136"/>
          <p:cNvSpPr txBox="1">
            <a:spLocks noGrp="1"/>
          </p:cNvSpPr>
          <p:nvPr>
            <p:ph type="body" idx="1"/>
          </p:nvPr>
        </p:nvSpPr>
        <p:spPr>
          <a:xfrm>
            <a:off x="457200" y="1894640"/>
            <a:ext cx="8229600" cy="4673259"/>
          </a:xfrm>
          <a:prstGeom prst="rect">
            <a:avLst/>
          </a:prstGeom>
        </p:spPr>
        <p:txBody>
          <a:bodyPr lIns="91425" tIns="91425" rIns="91425" bIns="91425" anchor="t" anchorCtr="0">
            <a:noAutofit/>
          </a:bodyPr>
          <a:lstStyle/>
          <a:p>
            <a:r>
              <a:rPr lang="en" sz="2400" b="1" dirty="0">
                <a:solidFill>
                  <a:schemeClr val="dk2"/>
                </a:solidFill>
              </a:rPr>
              <a:t>More on NYSHIP problems on the </a:t>
            </a:r>
            <a:r>
              <a:rPr lang="en-US" sz="2400" b="1" dirty="0" smtClean="0">
                <a:solidFill>
                  <a:schemeClr val="dk2"/>
                </a:solidFill>
              </a:rPr>
              <a:t>DSC’s Heath &amp; Wellness website</a:t>
            </a:r>
            <a:r>
              <a:rPr lang="en" sz="2400" b="1" dirty="0" smtClean="0">
                <a:solidFill>
                  <a:schemeClr val="dk2"/>
                </a:solidFill>
              </a:rPr>
              <a:t>: </a:t>
            </a:r>
            <a:endParaRPr lang="en-US" b="1" dirty="0">
              <a:solidFill>
                <a:schemeClr val="dk2"/>
              </a:solidFill>
            </a:endParaRPr>
          </a:p>
          <a:p>
            <a:pPr lvl="1"/>
            <a:r>
              <a:rPr lang="en" sz="2200" b="1" dirty="0" smtClean="0">
                <a:solidFill>
                  <a:schemeClr val="dk2"/>
                </a:solidFill>
                <a:hlinkClick r:id="rId3"/>
              </a:rPr>
              <a:t>http</a:t>
            </a:r>
            <a:r>
              <a:rPr lang="en" sz="2200" b="1" dirty="0">
                <a:solidFill>
                  <a:schemeClr val="dk2"/>
                </a:solidFill>
                <a:hlinkClick r:id="rId3"/>
              </a:rPr>
              <a:t>://opencuny.org/healthdsc/navigating_nyship/avoiding_pitfalls</a:t>
            </a:r>
            <a:r>
              <a:rPr lang="en" sz="2200" b="1" dirty="0" smtClean="0">
                <a:solidFill>
                  <a:schemeClr val="dk2"/>
                </a:solidFill>
                <a:hlinkClick r:id="rId3"/>
              </a:rPr>
              <a:t>/</a:t>
            </a:r>
            <a:endParaRPr lang="en" sz="2200" b="1" dirty="0" smtClean="0">
              <a:solidFill>
                <a:schemeClr val="dk2"/>
              </a:solidFill>
            </a:endParaRPr>
          </a:p>
          <a:p>
            <a:r>
              <a:rPr lang="en" b="1" dirty="0">
                <a:solidFill>
                  <a:schemeClr val="dk2"/>
                </a:solidFill>
              </a:rPr>
              <a:t>Bring NYSHIP issues and questions to Scott Voorhees, NYSHIP </a:t>
            </a:r>
            <a:r>
              <a:rPr lang="en" b="1" dirty="0" smtClean="0">
                <a:solidFill>
                  <a:schemeClr val="dk2"/>
                </a:solidFill>
              </a:rPr>
              <a:t>coordinator:</a:t>
            </a:r>
            <a:endParaRPr lang="en" b="1" dirty="0">
              <a:solidFill>
                <a:schemeClr val="dk2"/>
              </a:solidFill>
            </a:endParaRPr>
          </a:p>
          <a:p>
            <a:pPr lvl="1"/>
            <a:r>
              <a:rPr lang="en" b="1" dirty="0" smtClean="0">
                <a:solidFill>
                  <a:schemeClr val="dk2"/>
                </a:solidFill>
                <a:hlinkClick r:id="rId4"/>
              </a:rPr>
              <a:t>svoorhees@gc.cuny.edu</a:t>
            </a:r>
            <a:r>
              <a:rPr lang="en" b="1" dirty="0" smtClean="0">
                <a:solidFill>
                  <a:schemeClr val="dk2"/>
                </a:solidFill>
              </a:rPr>
              <a:t>, </a:t>
            </a:r>
            <a:r>
              <a:rPr lang="en" sz="2400" b="1" dirty="0" smtClean="0">
                <a:solidFill>
                  <a:schemeClr val="dk2"/>
                </a:solidFill>
              </a:rPr>
              <a:t>Student Affairs Office</a:t>
            </a:r>
          </a:p>
          <a:p>
            <a:pPr lvl="1"/>
            <a:r>
              <a:rPr lang="en" b="1" dirty="0" smtClean="0">
                <a:solidFill>
                  <a:schemeClr val="dk2"/>
                </a:solidFill>
              </a:rPr>
              <a:t>212-817-7400, ext. 7406</a:t>
            </a:r>
            <a:endParaRPr lang="en" b="1" dirty="0">
              <a:solidFill>
                <a:schemeClr val="dk2"/>
              </a:solidFill>
            </a:endParaRP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6035"/>
            <a:ext cx="8229600" cy="1829542"/>
          </a:xfrm>
        </p:spPr>
        <p:txBody>
          <a:bodyPr>
            <a:normAutofit/>
          </a:bodyPr>
          <a:lstStyle/>
          <a:p>
            <a:r>
              <a:rPr lang="en-US" dirty="0" smtClean="0"/>
              <a:t>Non-NYSHIP Options for CUNY Students</a:t>
            </a:r>
            <a:endParaRPr lang="en-US" dirty="0"/>
          </a:p>
        </p:txBody>
      </p:sp>
      <p:sp>
        <p:nvSpPr>
          <p:cNvPr id="3" name="Text Placeholder 2"/>
          <p:cNvSpPr>
            <a:spLocks noGrp="1"/>
          </p:cNvSpPr>
          <p:nvPr>
            <p:ph type="body" idx="1"/>
          </p:nvPr>
        </p:nvSpPr>
        <p:spPr>
          <a:xfrm>
            <a:off x="457200" y="2418692"/>
            <a:ext cx="8229600" cy="4149208"/>
          </a:xfrm>
        </p:spPr>
        <p:txBody>
          <a:bodyPr/>
          <a:lstStyle/>
          <a:p>
            <a:pPr lvl="0"/>
            <a:r>
              <a:rPr lang="en-US" dirty="0">
                <a:solidFill>
                  <a:schemeClr val="dk2"/>
                </a:solidFill>
              </a:rPr>
              <a:t>After teaching just one NYSHIP-eligible semester, you are eligible to enroll </a:t>
            </a:r>
            <a:r>
              <a:rPr lang="en-US" dirty="0" smtClean="0">
                <a:solidFill>
                  <a:schemeClr val="dk2"/>
                </a:solidFill>
              </a:rPr>
              <a:t>in COBRA </a:t>
            </a:r>
            <a:r>
              <a:rPr lang="en-US" dirty="0">
                <a:solidFill>
                  <a:schemeClr val="dk2"/>
                </a:solidFill>
              </a:rPr>
              <a:t>for the next 36 months (Student-only coverage is $225/month with vision and dental. This is much less than the UHC and ACA exchange’s plans)</a:t>
            </a:r>
            <a:endParaRPr lang="en" dirty="0">
              <a:solidFill>
                <a:schemeClr val="dk2"/>
              </a:solidFill>
            </a:endParaRPr>
          </a:p>
          <a:p>
            <a:pPr marL="68580" indent="0">
              <a:buNone/>
            </a:pPr>
            <a:endParaRPr lang="en-US" dirty="0"/>
          </a:p>
          <a:p>
            <a:r>
              <a:rPr lang="en-US" dirty="0" smtClean="0"/>
              <a:t>Affordable Care Act </a:t>
            </a:r>
            <a:r>
              <a:rPr lang="en-US" dirty="0" smtClean="0"/>
              <a:t>exchanges (next open enrollment: Nov 15-Feb 15)</a:t>
            </a:r>
            <a:endParaRPr lang="en-US" dirty="0"/>
          </a:p>
        </p:txBody>
      </p:sp>
    </p:spTree>
    <p:extLst>
      <p:ext uri="{BB962C8B-B14F-4D97-AF65-F5344CB8AC3E}">
        <p14:creationId xmlns:p14="http://schemas.microsoft.com/office/powerpoint/2010/main" val="32584829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ACA Marketplace Plans</a:t>
            </a:r>
            <a:endParaRPr lang="en-US" dirty="0"/>
          </a:p>
        </p:txBody>
      </p:sp>
      <p:sp>
        <p:nvSpPr>
          <p:cNvPr id="3" name="Text Placeholder 2"/>
          <p:cNvSpPr>
            <a:spLocks noGrp="1"/>
          </p:cNvSpPr>
          <p:nvPr>
            <p:ph type="body" idx="1"/>
          </p:nvPr>
        </p:nvSpPr>
        <p:spPr/>
        <p:txBody>
          <a:bodyPr>
            <a:normAutofit/>
          </a:bodyPr>
          <a:lstStyle/>
          <a:p>
            <a:r>
              <a:rPr lang="en-US" dirty="0"/>
              <a:t>All Plans Include Coverage for:</a:t>
            </a:r>
          </a:p>
          <a:p>
            <a:pPr lvl="1"/>
            <a:r>
              <a:rPr lang="en-US" dirty="0" smtClean="0"/>
              <a:t>Ambulatory Patient Services</a:t>
            </a:r>
          </a:p>
          <a:p>
            <a:pPr lvl="1"/>
            <a:r>
              <a:rPr lang="en-US" dirty="0" smtClean="0"/>
              <a:t>Emergency Services</a:t>
            </a:r>
          </a:p>
          <a:p>
            <a:pPr lvl="1"/>
            <a:r>
              <a:rPr lang="en-US" dirty="0" smtClean="0"/>
              <a:t>Hospitalization</a:t>
            </a:r>
          </a:p>
          <a:p>
            <a:pPr lvl="1"/>
            <a:r>
              <a:rPr lang="en-US" dirty="0" smtClean="0"/>
              <a:t>Maternity and Newborn Care</a:t>
            </a:r>
          </a:p>
          <a:p>
            <a:pPr lvl="1"/>
            <a:r>
              <a:rPr lang="en-US" dirty="0" smtClean="0"/>
              <a:t>Mental Health and Substance Abuse Disorder Services</a:t>
            </a:r>
          </a:p>
          <a:p>
            <a:pPr lvl="1"/>
            <a:r>
              <a:rPr lang="en-US" dirty="0" smtClean="0"/>
              <a:t>Prescription Drugs</a:t>
            </a:r>
          </a:p>
          <a:p>
            <a:pPr lvl="1"/>
            <a:r>
              <a:rPr lang="en-US" dirty="0" smtClean="0"/>
              <a:t>Rehabilitative and </a:t>
            </a:r>
            <a:r>
              <a:rPr lang="en-US" dirty="0" err="1" smtClean="0"/>
              <a:t>Habilitative</a:t>
            </a:r>
            <a:r>
              <a:rPr lang="en-US" dirty="0" smtClean="0"/>
              <a:t> Services and Devices</a:t>
            </a:r>
          </a:p>
          <a:p>
            <a:pPr lvl="1"/>
            <a:r>
              <a:rPr lang="en-US" dirty="0" smtClean="0"/>
              <a:t>Laboratory Services</a:t>
            </a:r>
          </a:p>
          <a:p>
            <a:pPr lvl="1"/>
            <a:r>
              <a:rPr lang="en-US" dirty="0" smtClean="0"/>
              <a:t>Preventive and Wellness Services and Chronic Disease Management</a:t>
            </a:r>
          </a:p>
          <a:p>
            <a:pPr lvl="1"/>
            <a:r>
              <a:rPr lang="en-US" dirty="0" smtClean="0"/>
              <a:t>Pediatric Services (Including Dental/Vision)</a:t>
            </a:r>
            <a:endParaRPr lang="en-US" dirty="0"/>
          </a:p>
        </p:txBody>
      </p:sp>
    </p:spTree>
    <p:extLst>
      <p:ext uri="{BB962C8B-B14F-4D97-AF65-F5344CB8AC3E}">
        <p14:creationId xmlns:p14="http://schemas.microsoft.com/office/powerpoint/2010/main" val="38759407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Information</a:t>
            </a:r>
            <a:endParaRPr lang="en-US" dirty="0"/>
          </a:p>
        </p:txBody>
      </p:sp>
      <p:sp>
        <p:nvSpPr>
          <p:cNvPr id="3" name="Text Placeholder 2"/>
          <p:cNvSpPr>
            <a:spLocks noGrp="1"/>
          </p:cNvSpPr>
          <p:nvPr>
            <p:ph type="body" idx="1"/>
          </p:nvPr>
        </p:nvSpPr>
        <p:spPr/>
        <p:txBody>
          <a:bodyPr/>
          <a:lstStyle/>
          <a:p>
            <a:r>
              <a:rPr lang="en-US" dirty="0" smtClean="0"/>
              <a:t>Tax credits may be available to help offset the cost of the plans</a:t>
            </a:r>
          </a:p>
          <a:p>
            <a:r>
              <a:rPr lang="en-US" dirty="0" smtClean="0"/>
              <a:t>Sometimes splitting up families (getting children covered other one plan and adults on another, for example) is the most cost effective.</a:t>
            </a:r>
          </a:p>
          <a:p>
            <a:r>
              <a:rPr lang="en-US" dirty="0" smtClean="0"/>
              <a:t>Elise </a:t>
            </a:r>
            <a:r>
              <a:rPr lang="en-US" dirty="0" err="1" smtClean="0"/>
              <a:t>Perram</a:t>
            </a:r>
            <a:r>
              <a:rPr lang="en-US" dirty="0" smtClean="0"/>
              <a:t>, Associate Director of Student Affairs, is available to discuss best options for you and assist you in the process.  Set up an appointment (</a:t>
            </a:r>
            <a:r>
              <a:rPr lang="en-US" dirty="0" smtClean="0">
                <a:hlinkClick r:id="rId2"/>
              </a:rPr>
              <a:t>eperram@gc.cuny.edu</a:t>
            </a:r>
            <a:r>
              <a:rPr lang="en-US" dirty="0" smtClean="0"/>
              <a:t>)</a:t>
            </a:r>
          </a:p>
          <a:p>
            <a:r>
              <a:rPr lang="en-US" dirty="0" smtClean="0"/>
              <a:t>Help Lines:</a:t>
            </a:r>
          </a:p>
          <a:p>
            <a:pPr lvl="1"/>
            <a:r>
              <a:rPr lang="en-US" dirty="0" smtClean="0"/>
              <a:t>NY:  855-355-5777, TTY: 800-662-1220</a:t>
            </a:r>
          </a:p>
          <a:p>
            <a:pPr lvl="1"/>
            <a:r>
              <a:rPr lang="en-US" dirty="0" smtClean="0"/>
              <a:t>Federal: 800-318-2596, TTY: 855-889-4325</a:t>
            </a:r>
            <a:endParaRPr lang="en-US" dirty="0"/>
          </a:p>
        </p:txBody>
      </p:sp>
    </p:spTree>
    <p:extLst>
      <p:ext uri="{BB962C8B-B14F-4D97-AF65-F5344CB8AC3E}">
        <p14:creationId xmlns:p14="http://schemas.microsoft.com/office/powerpoint/2010/main" val="3698446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1043490" y="106817"/>
            <a:ext cx="7024744" cy="1289969"/>
          </a:xfrm>
          <a:prstGeom prst="rect">
            <a:avLst/>
          </a:prstGeom>
        </p:spPr>
        <p:txBody>
          <a:bodyPr lIns="91425" tIns="91425" rIns="91425" bIns="91425" anchor="b" anchorCtr="0">
            <a:noAutofit/>
          </a:bodyPr>
          <a:lstStyle/>
          <a:p>
            <a:pPr lvl="0" rtl="0">
              <a:buNone/>
            </a:pPr>
            <a:r>
              <a:rPr lang="en" dirty="0"/>
              <a:t>Maintaining Coverage</a:t>
            </a:r>
          </a:p>
        </p:txBody>
      </p:sp>
      <p:sp>
        <p:nvSpPr>
          <p:cNvPr id="47" name="Shape 47"/>
          <p:cNvSpPr txBox="1"/>
          <p:nvPr/>
        </p:nvSpPr>
        <p:spPr>
          <a:xfrm>
            <a:off x="431400" y="1296578"/>
            <a:ext cx="8281200" cy="4861513"/>
          </a:xfrm>
          <a:prstGeom prst="rect">
            <a:avLst/>
          </a:prstGeom>
          <a:noFill/>
        </p:spPr>
        <p:txBody>
          <a:bodyPr lIns="91425" tIns="91425" rIns="91425" bIns="91425" anchor="t" anchorCtr="0">
            <a:noAutofit/>
          </a:bodyPr>
          <a:lstStyle/>
          <a:p>
            <a:pPr marL="457200" lvl="0" indent="-457200" rtl="0">
              <a:buFont typeface="Arial"/>
              <a:buChar char="•"/>
            </a:pPr>
            <a:r>
              <a:rPr lang="en" sz="2400" dirty="0">
                <a:solidFill>
                  <a:schemeClr val="dk2"/>
                </a:solidFill>
              </a:rPr>
              <a:t>If your employment title </a:t>
            </a:r>
            <a:r>
              <a:rPr lang="en" sz="2400" dirty="0" smtClean="0">
                <a:solidFill>
                  <a:schemeClr val="dk2"/>
                </a:solidFill>
              </a:rPr>
              <a:t>changes</a:t>
            </a:r>
            <a:r>
              <a:rPr lang="en-US" sz="2400" dirty="0" smtClean="0">
                <a:solidFill>
                  <a:schemeClr val="dk2"/>
                </a:solidFill>
              </a:rPr>
              <a:t> or if you transfer between colleges as an adjunct</a:t>
            </a:r>
            <a:r>
              <a:rPr lang="en" sz="2400" dirty="0" smtClean="0">
                <a:solidFill>
                  <a:schemeClr val="dk2"/>
                </a:solidFill>
              </a:rPr>
              <a:t>, </a:t>
            </a:r>
            <a:r>
              <a:rPr lang="en" sz="2400" b="1" dirty="0">
                <a:solidFill>
                  <a:schemeClr val="dk2"/>
                </a:solidFill>
              </a:rPr>
              <a:t>you need to fill out a change of title form</a:t>
            </a:r>
            <a:r>
              <a:rPr lang="en" sz="2400" b="1" dirty="0" smtClean="0">
                <a:solidFill>
                  <a:schemeClr val="dk2"/>
                </a:solidFill>
              </a:rPr>
              <a:t>. </a:t>
            </a:r>
            <a:r>
              <a:rPr lang="en" sz="2400" dirty="0" smtClean="0">
                <a:solidFill>
                  <a:schemeClr val="dk2"/>
                </a:solidFill>
              </a:rPr>
              <a:t>This includes science students going between the 1</a:t>
            </a:r>
            <a:r>
              <a:rPr lang="en" sz="2400" baseline="30000" dirty="0" smtClean="0">
                <a:solidFill>
                  <a:schemeClr val="dk2"/>
                </a:solidFill>
              </a:rPr>
              <a:t>st</a:t>
            </a:r>
            <a:r>
              <a:rPr lang="en" sz="2400" dirty="0" smtClean="0">
                <a:solidFill>
                  <a:schemeClr val="dk2"/>
                </a:solidFill>
              </a:rPr>
              <a:t> and 2</a:t>
            </a:r>
            <a:r>
              <a:rPr lang="en" sz="2400" baseline="30000" dirty="0" smtClean="0">
                <a:solidFill>
                  <a:schemeClr val="dk2"/>
                </a:solidFill>
              </a:rPr>
              <a:t>nd</a:t>
            </a:r>
            <a:r>
              <a:rPr lang="en" sz="2400" dirty="0" smtClean="0">
                <a:solidFill>
                  <a:schemeClr val="dk2"/>
                </a:solidFill>
              </a:rPr>
              <a:t> year of their fellowships. </a:t>
            </a:r>
            <a:endParaRPr lang="en" sz="2400" b="1" dirty="0" smtClean="0">
              <a:solidFill>
                <a:schemeClr val="dk2"/>
              </a:solidFill>
            </a:endParaRPr>
          </a:p>
          <a:p>
            <a:pPr lvl="0" rtl="0"/>
            <a:endParaRPr lang="en" sz="2400" b="1" dirty="0" smtClean="0">
              <a:solidFill>
                <a:schemeClr val="dk2"/>
              </a:solidFill>
            </a:endParaRPr>
          </a:p>
          <a:p>
            <a:pPr marL="457200" lvl="6" indent="-457200">
              <a:buFont typeface="Arial"/>
              <a:buChar char="•"/>
            </a:pPr>
            <a:r>
              <a:rPr lang="en" sz="2400" dirty="0" smtClean="0">
                <a:solidFill>
                  <a:schemeClr val="dk2"/>
                </a:solidFill>
              </a:rPr>
              <a:t>If you are adjuncting at a two-year college, </a:t>
            </a:r>
            <a:r>
              <a:rPr lang="en" sz="2400" b="1" dirty="0" smtClean="0">
                <a:solidFill>
                  <a:schemeClr val="dk2"/>
                </a:solidFill>
              </a:rPr>
              <a:t>your payroll needs to be transferred to the Graduate Center</a:t>
            </a:r>
            <a:r>
              <a:rPr lang="en" sz="2400" dirty="0" smtClean="0">
                <a:solidFill>
                  <a:schemeClr val="dk2"/>
                </a:solidFill>
              </a:rPr>
              <a:t>. This transfer should occur </a:t>
            </a:r>
            <a:r>
              <a:rPr lang="en" sz="2400" b="1" dirty="0" smtClean="0">
                <a:solidFill>
                  <a:schemeClr val="dk2"/>
                </a:solidFill>
              </a:rPr>
              <a:t>every semester.</a:t>
            </a:r>
          </a:p>
          <a:p>
            <a:pPr marL="457200" lvl="6" indent="-457200">
              <a:buFont typeface="Arial"/>
              <a:buChar char="•"/>
            </a:pPr>
            <a:endParaRPr lang="en" sz="2400" b="1" dirty="0">
              <a:solidFill>
                <a:schemeClr val="dk2"/>
              </a:solidFill>
            </a:endParaRPr>
          </a:p>
          <a:p>
            <a:pPr marL="457200" lvl="6" indent="-457200">
              <a:buFont typeface="Arial"/>
              <a:buChar char="•"/>
            </a:pPr>
            <a:r>
              <a:rPr lang="en" sz="2400" dirty="0">
                <a:solidFill>
                  <a:schemeClr val="dk2"/>
                </a:solidFill>
              </a:rPr>
              <a:t>If your address changes, </a:t>
            </a:r>
            <a:r>
              <a:rPr lang="en" sz="2400" b="1" dirty="0">
                <a:solidFill>
                  <a:schemeClr val="dk2"/>
                </a:solidFill>
              </a:rPr>
              <a:t>you need to fill out a change of address </a:t>
            </a:r>
            <a:r>
              <a:rPr lang="en" sz="2400" b="1" dirty="0" smtClean="0">
                <a:solidFill>
                  <a:schemeClr val="dk2"/>
                </a:solidFill>
              </a:rPr>
              <a:t>form</a:t>
            </a:r>
          </a:p>
          <a:p>
            <a:pPr marL="457200" lvl="6" indent="-457200">
              <a:buFont typeface="Arial"/>
              <a:buChar char="•"/>
            </a:pPr>
            <a:endParaRPr lang="en" sz="2400" b="1" dirty="0" smtClean="0">
              <a:solidFill>
                <a:schemeClr val="dk2"/>
              </a:solidFill>
            </a:endParaRPr>
          </a:p>
          <a:p>
            <a:pPr marL="457200" lvl="6" indent="-457200">
              <a:buFont typeface="Arial"/>
              <a:buChar char="•"/>
            </a:pPr>
            <a:r>
              <a:rPr lang="en" sz="2400" dirty="0">
                <a:solidFill>
                  <a:schemeClr val="dk2"/>
                </a:solidFill>
              </a:rPr>
              <a:t>Scott Voorhees (</a:t>
            </a:r>
            <a:r>
              <a:rPr lang="en" sz="2400" u="sng" dirty="0">
                <a:solidFill>
                  <a:srgbClr val="1155CC"/>
                </a:solidFill>
              </a:rPr>
              <a:t>svoorhees@gc.cuny.edu</a:t>
            </a:r>
            <a:r>
              <a:rPr lang="en" sz="2400" u="sng" dirty="0">
                <a:solidFill>
                  <a:schemeClr val="dk2"/>
                </a:solidFill>
              </a:rPr>
              <a:t>) </a:t>
            </a:r>
            <a:r>
              <a:rPr lang="en" sz="2400" dirty="0">
                <a:solidFill>
                  <a:schemeClr val="dk2"/>
                </a:solidFill>
              </a:rPr>
              <a:t>usually sends an email notice about these forms each fall.</a:t>
            </a:r>
          </a:p>
          <a:p>
            <a:pPr marL="457200" lvl="6" indent="-457200">
              <a:buFont typeface="Arial"/>
              <a:buChar char="•"/>
            </a:pPr>
            <a:endParaRPr lang="en" sz="2400" b="1" dirty="0">
              <a:solidFill>
                <a:schemeClr val="dk2"/>
              </a:solidFill>
            </a:endParaRPr>
          </a:p>
          <a:p>
            <a:pPr lvl="6"/>
            <a:r>
              <a:rPr lang="en" sz="2600" dirty="0" smtClean="0">
                <a:solidFill>
                  <a:schemeClr val="dk2"/>
                </a:solidFill>
              </a:rPr>
              <a:t>  </a:t>
            </a:r>
          </a:p>
          <a:p>
            <a:pPr lvl="6"/>
            <a:endParaRPr lang="en" sz="2600" dirty="0" smtClean="0">
              <a:solidFill>
                <a:schemeClr val="dk2"/>
              </a:solidFill>
            </a:endParaRPr>
          </a:p>
          <a:p>
            <a:pPr marL="457200" lvl="0" indent="-457200">
              <a:buFont typeface="Arial"/>
              <a:buChar char="•"/>
            </a:pPr>
            <a:endParaRPr lang="en-US" sz="2600" b="1" dirty="0">
              <a:solidFill>
                <a:schemeClr val="dk2"/>
              </a:solidFill>
            </a:endParaRPr>
          </a:p>
          <a:p>
            <a:pPr marL="457200" lvl="0" indent="-457200" rtl="0">
              <a:buFont typeface="Arial"/>
              <a:buChar char="•"/>
            </a:pPr>
            <a:endParaRPr lang="en-US" sz="2600" dirty="0" smtClean="0">
              <a:solidFill>
                <a:schemeClr val="dk2"/>
              </a:solidFill>
            </a:endParaRPr>
          </a:p>
        </p:txBody>
      </p:sp>
      <p:sp>
        <p:nvSpPr>
          <p:cNvPr id="4" name="Rectangle 3"/>
          <p:cNvSpPr/>
          <p:nvPr/>
        </p:nvSpPr>
        <p:spPr>
          <a:xfrm>
            <a:off x="2286000" y="2521059"/>
            <a:ext cx="4572000" cy="307777"/>
          </a:xfrm>
          <a:prstGeom prst="rect">
            <a:avLst/>
          </a:prstGeom>
        </p:spPr>
        <p:txBody>
          <a:bodyPr>
            <a:spAutoFit/>
          </a:bodyPr>
          <a:lstStyle/>
          <a:p>
            <a:pPr marL="457200" lvl="0" indent="-457200">
              <a:buFont typeface="Arial"/>
              <a:buChar char="•"/>
            </a:pPr>
            <a:endParaRPr lang="en" dirty="0">
              <a:solidFill>
                <a:schemeClr val="dk2"/>
              </a:solidFill>
            </a:endParaRPr>
          </a:p>
        </p:txBody>
      </p:sp>
      <p:sp>
        <p:nvSpPr>
          <p:cNvPr id="5" name="Rectangle 4"/>
          <p:cNvSpPr/>
          <p:nvPr/>
        </p:nvSpPr>
        <p:spPr>
          <a:xfrm>
            <a:off x="2438400" y="2673458"/>
            <a:ext cx="4572000" cy="307777"/>
          </a:xfrm>
          <a:prstGeom prst="rect">
            <a:avLst/>
          </a:prstGeom>
        </p:spPr>
        <p:txBody>
          <a:bodyPr>
            <a:spAutoFit/>
          </a:bodyPr>
          <a:lstStyle/>
          <a:p>
            <a:pPr marL="457200" lvl="0" indent="-457200">
              <a:buFont typeface="Arial"/>
              <a:buChar char="•"/>
            </a:pPr>
            <a:endParaRPr lang="en" dirty="0">
              <a:solidFill>
                <a:schemeClr val="dk2"/>
              </a:solidFill>
            </a:endParaRP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If You Don’t Have Insurance…</a:t>
            </a:r>
            <a:endParaRPr lang="en-US" dirty="0"/>
          </a:p>
        </p:txBody>
      </p:sp>
      <p:sp>
        <p:nvSpPr>
          <p:cNvPr id="3" name="Text Placeholder 2"/>
          <p:cNvSpPr>
            <a:spLocks noGrp="1"/>
          </p:cNvSpPr>
          <p:nvPr>
            <p:ph type="body" idx="1"/>
          </p:nvPr>
        </p:nvSpPr>
        <p:spPr/>
        <p:txBody>
          <a:bodyPr>
            <a:normAutofit fontScale="92500"/>
          </a:bodyPr>
          <a:lstStyle/>
          <a:p>
            <a:r>
              <a:rPr lang="en-US" dirty="0" smtClean="0"/>
              <a:t>Please check the Health &amp; Wellness website for a list of </a:t>
            </a:r>
            <a:r>
              <a:rPr lang="en-US" dirty="0" smtClean="0">
                <a:hlinkClick r:id="rId2"/>
              </a:rPr>
              <a:t>free and low-cost clinics in NYC</a:t>
            </a:r>
            <a:r>
              <a:rPr lang="en-US" dirty="0" smtClean="0"/>
              <a:t>.</a:t>
            </a:r>
          </a:p>
          <a:p>
            <a:endParaRPr lang="en-US" dirty="0"/>
          </a:p>
          <a:p>
            <a:r>
              <a:rPr lang="en-US" dirty="0" smtClean="0"/>
              <a:t>Beth Israel Medical Group (urgent care)</a:t>
            </a:r>
          </a:p>
          <a:p>
            <a:pPr lvl="1"/>
            <a:r>
              <a:rPr lang="en-US" dirty="0"/>
              <a:t>55 E 34th St., 212-252-</a:t>
            </a:r>
            <a:r>
              <a:rPr lang="en-US" dirty="0" smtClean="0"/>
              <a:t>6000</a:t>
            </a:r>
          </a:p>
          <a:p>
            <a:r>
              <a:rPr lang="en-US" dirty="0" err="1"/>
              <a:t>Callen-Lorde</a:t>
            </a:r>
            <a:r>
              <a:rPr lang="en-US" dirty="0"/>
              <a:t> Community Health Center (LGBTQ-friendly</a:t>
            </a:r>
            <a:r>
              <a:rPr lang="en-US" dirty="0" smtClean="0"/>
              <a:t>)</a:t>
            </a:r>
          </a:p>
          <a:p>
            <a:pPr lvl="1"/>
            <a:r>
              <a:rPr lang="pl-PL" dirty="0"/>
              <a:t>356 </a:t>
            </a:r>
            <a:r>
              <a:rPr lang="pl-PL" dirty="0" smtClean="0"/>
              <a:t>W. </a:t>
            </a:r>
            <a:r>
              <a:rPr lang="pl-PL" dirty="0"/>
              <a:t>18th </a:t>
            </a:r>
            <a:r>
              <a:rPr lang="pl-PL" dirty="0" err="1"/>
              <a:t>Street</a:t>
            </a:r>
            <a:r>
              <a:rPr lang="pl-PL" dirty="0"/>
              <a:t> (</a:t>
            </a:r>
            <a:r>
              <a:rPr lang="pl-PL" dirty="0" err="1"/>
              <a:t>btw</a:t>
            </a:r>
            <a:r>
              <a:rPr lang="pl-PL" dirty="0"/>
              <a:t> 8th and 9th </a:t>
            </a:r>
            <a:r>
              <a:rPr lang="pl-PL" dirty="0" err="1" smtClean="0"/>
              <a:t>Ave</a:t>
            </a:r>
            <a:r>
              <a:rPr lang="pl-PL" dirty="0" smtClean="0"/>
              <a:t>.)</a:t>
            </a:r>
            <a:r>
              <a:rPr lang="pl-PL" dirty="0"/>
              <a:t>, 212-271-</a:t>
            </a:r>
            <a:r>
              <a:rPr lang="pl-PL" dirty="0" smtClean="0"/>
              <a:t>7200</a:t>
            </a:r>
          </a:p>
          <a:p>
            <a:r>
              <a:rPr lang="pl-PL" dirty="0" smtClean="0"/>
              <a:t>Mt. Siani </a:t>
            </a:r>
            <a:r>
              <a:rPr lang="pl-PL" dirty="0" err="1" smtClean="0"/>
              <a:t>Hospital</a:t>
            </a:r>
            <a:r>
              <a:rPr lang="pl-PL" dirty="0" smtClean="0"/>
              <a:t> (</a:t>
            </a:r>
            <a:r>
              <a:rPr lang="pl-PL" dirty="0" err="1" smtClean="0"/>
              <a:t>sliding</a:t>
            </a:r>
            <a:r>
              <a:rPr lang="pl-PL" dirty="0" smtClean="0"/>
              <a:t> </a:t>
            </a:r>
            <a:r>
              <a:rPr lang="pl-PL" dirty="0" err="1" smtClean="0"/>
              <a:t>scale</a:t>
            </a:r>
            <a:r>
              <a:rPr lang="pl-PL" dirty="0" smtClean="0"/>
              <a:t> </a:t>
            </a:r>
            <a:r>
              <a:rPr lang="pl-PL" dirty="0" err="1" smtClean="0"/>
              <a:t>payment</a:t>
            </a:r>
            <a:r>
              <a:rPr lang="pl-PL" dirty="0" smtClean="0"/>
              <a:t>)</a:t>
            </a:r>
          </a:p>
          <a:p>
            <a:pPr lvl="1"/>
            <a:r>
              <a:rPr lang="en-US" dirty="0"/>
              <a:t>17 East 102nd St (7th Floor, Walk-in Clinic Area D) 212-659-</a:t>
            </a:r>
            <a:r>
              <a:rPr lang="en-US" dirty="0" smtClean="0"/>
              <a:t>8551</a:t>
            </a:r>
          </a:p>
          <a:p>
            <a:r>
              <a:rPr lang="en-US" dirty="0" smtClean="0"/>
              <a:t>NYU NYC Free Clinic (only open Saturday mornings)</a:t>
            </a:r>
          </a:p>
          <a:p>
            <a:pPr lvl="1"/>
            <a:r>
              <a:rPr lang="pl-PL" dirty="0"/>
              <a:t>16 East 16th </a:t>
            </a:r>
            <a:r>
              <a:rPr lang="pl-PL" dirty="0" err="1"/>
              <a:t>Street</a:t>
            </a:r>
            <a:r>
              <a:rPr lang="pl-PL" dirty="0"/>
              <a:t> (</a:t>
            </a:r>
            <a:r>
              <a:rPr lang="pl-PL" dirty="0" err="1"/>
              <a:t>btw</a:t>
            </a:r>
            <a:r>
              <a:rPr lang="pl-PL" dirty="0"/>
              <a:t> 5th </a:t>
            </a:r>
            <a:r>
              <a:rPr lang="pl-PL" dirty="0" err="1"/>
              <a:t>Ave</a:t>
            </a:r>
            <a:r>
              <a:rPr lang="pl-PL" dirty="0"/>
              <a:t> and </a:t>
            </a:r>
            <a:r>
              <a:rPr lang="pl-PL" dirty="0" err="1"/>
              <a:t>Bdwy</a:t>
            </a:r>
            <a:r>
              <a:rPr lang="pl-PL" dirty="0"/>
              <a:t>), 212-206-5200</a:t>
            </a:r>
            <a:endParaRPr lang="en-US" dirty="0"/>
          </a:p>
        </p:txBody>
      </p:sp>
    </p:spTree>
    <p:extLst>
      <p:ext uri="{BB962C8B-B14F-4D97-AF65-F5344CB8AC3E}">
        <p14:creationId xmlns:p14="http://schemas.microsoft.com/office/powerpoint/2010/main" val="30212904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GC’s Wellness </a:t>
            </a:r>
            <a:r>
              <a:rPr lang="en-US" dirty="0" smtClean="0"/>
              <a:t>Center, Rm. 6422</a:t>
            </a:r>
            <a:endParaRPr lang="en-US" dirty="0"/>
          </a:p>
        </p:txBody>
      </p:sp>
      <p:sp>
        <p:nvSpPr>
          <p:cNvPr id="3" name="Text Placeholder 2"/>
          <p:cNvSpPr>
            <a:spLocks noGrp="1"/>
          </p:cNvSpPr>
          <p:nvPr>
            <p:ph type="body" idx="1"/>
          </p:nvPr>
        </p:nvSpPr>
        <p:spPr/>
        <p:txBody>
          <a:bodyPr>
            <a:normAutofit fontScale="92500" lnSpcReduction="10000"/>
          </a:bodyPr>
          <a:lstStyle/>
          <a:p>
            <a:r>
              <a:rPr lang="en-US" dirty="0" smtClean="0"/>
              <a:t>Center is staffed by a nurse practitioner</a:t>
            </a:r>
          </a:p>
          <a:p>
            <a:pPr lvl="1"/>
            <a:r>
              <a:rPr lang="en-US" dirty="0"/>
              <a:t>Website: </a:t>
            </a:r>
            <a:r>
              <a:rPr lang="en-US" dirty="0">
                <a:hlinkClick r:id="rId3"/>
              </a:rPr>
              <a:t>http://</a:t>
            </a:r>
            <a:r>
              <a:rPr lang="en-US" dirty="0" smtClean="0">
                <a:hlinkClick r:id="rId3"/>
              </a:rPr>
              <a:t>cuny.is/wellnesscenter</a:t>
            </a:r>
            <a:endParaRPr lang="en-US" dirty="0" smtClean="0"/>
          </a:p>
          <a:p>
            <a:pPr lvl="1"/>
            <a:r>
              <a:rPr lang="en-US" dirty="0" smtClean="0"/>
              <a:t>Email</a:t>
            </a:r>
            <a:r>
              <a:rPr lang="en-US" dirty="0"/>
              <a:t>: </a:t>
            </a:r>
            <a:r>
              <a:rPr lang="en-US" dirty="0" smtClean="0">
                <a:hlinkClick r:id="rId4"/>
              </a:rPr>
              <a:t>wellness@gc.cuny.edu</a:t>
            </a:r>
            <a:endParaRPr lang="en-US" dirty="0">
              <a:hlinkClick r:id="rId4"/>
            </a:endParaRPr>
          </a:p>
          <a:p>
            <a:pPr lvl="1"/>
            <a:r>
              <a:rPr lang="en-US" dirty="0"/>
              <a:t>Phone: (212) </a:t>
            </a:r>
            <a:r>
              <a:rPr lang="en-US" dirty="0" smtClean="0"/>
              <a:t>817.7020</a:t>
            </a:r>
          </a:p>
          <a:p>
            <a:pPr lvl="1"/>
            <a:r>
              <a:rPr lang="en-US" dirty="0" smtClean="0"/>
              <a:t>Twitter: @</a:t>
            </a:r>
            <a:r>
              <a:rPr lang="en-US" dirty="0" err="1" smtClean="0"/>
              <a:t>cunygcwellness</a:t>
            </a:r>
            <a:r>
              <a:rPr lang="en-US" dirty="0"/>
              <a:t> </a:t>
            </a:r>
            <a:r>
              <a:rPr lang="en-US" dirty="0" smtClean="0"/>
              <a:t>(&amp; like on Facebook!)</a:t>
            </a:r>
            <a:endParaRPr lang="en-US" dirty="0" smtClean="0"/>
          </a:p>
          <a:p>
            <a:endParaRPr lang="en-US" dirty="0"/>
          </a:p>
          <a:p>
            <a:r>
              <a:rPr lang="en-US" dirty="0" smtClean="0"/>
              <a:t>Treatment of acute conditions and ongoing </a:t>
            </a:r>
            <a:r>
              <a:rPr lang="en-US" dirty="0" smtClean="0"/>
              <a:t>issues</a:t>
            </a:r>
          </a:p>
          <a:p>
            <a:pPr lvl="1"/>
            <a:r>
              <a:rPr lang="en-US" dirty="0" smtClean="0"/>
              <a:t>Can write prescriptions!</a:t>
            </a:r>
          </a:p>
          <a:p>
            <a:pPr lvl="1"/>
            <a:r>
              <a:rPr lang="en-US" dirty="0" smtClean="0"/>
              <a:t>Can send out labs (Mt Sinai); student must cover lab costs (those covered by NYSHIP get labs at lab co-pay rate; check with your insurance provider for coverage. Students </a:t>
            </a:r>
            <a:r>
              <a:rPr lang="en-US" dirty="0" err="1" smtClean="0"/>
              <a:t>w.o</a:t>
            </a:r>
            <a:r>
              <a:rPr lang="en-US" dirty="0"/>
              <a:t> </a:t>
            </a:r>
            <a:r>
              <a:rPr lang="en-US" dirty="0" smtClean="0"/>
              <a:t>insurance get lab costs subsidized by DSC)</a:t>
            </a:r>
          </a:p>
          <a:p>
            <a:pPr marL="68580" indent="0">
              <a:buNone/>
            </a:pPr>
            <a:endParaRPr lang="en-US" dirty="0"/>
          </a:p>
          <a:p>
            <a:r>
              <a:rPr lang="en-US" dirty="0"/>
              <a:t>By appointment in advance for non-urgent </a:t>
            </a:r>
            <a:r>
              <a:rPr lang="en-US" dirty="0" smtClean="0"/>
              <a:t>attention</a:t>
            </a:r>
            <a:endParaRPr lang="en-US" dirty="0"/>
          </a:p>
        </p:txBody>
      </p:sp>
    </p:spTree>
    <p:extLst>
      <p:ext uri="{BB962C8B-B14F-4D97-AF65-F5344CB8AC3E}">
        <p14:creationId xmlns:p14="http://schemas.microsoft.com/office/powerpoint/2010/main" val="5813940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Center Services</a:t>
            </a:r>
            <a:endParaRPr lang="en-US" dirty="0"/>
          </a:p>
        </p:txBody>
      </p:sp>
      <p:sp>
        <p:nvSpPr>
          <p:cNvPr id="3" name="Text Placeholder 2"/>
          <p:cNvSpPr>
            <a:spLocks noGrp="1"/>
          </p:cNvSpPr>
          <p:nvPr>
            <p:ph type="body" idx="1"/>
          </p:nvPr>
        </p:nvSpPr>
        <p:spPr>
          <a:xfrm>
            <a:off x="457200" y="1287050"/>
            <a:ext cx="8229600" cy="5113750"/>
          </a:xfrm>
        </p:spPr>
        <p:txBody>
          <a:bodyPr>
            <a:normAutofit/>
          </a:bodyPr>
          <a:lstStyle/>
          <a:p>
            <a:r>
              <a:rPr lang="en-US" dirty="0" smtClean="0"/>
              <a:t>Free safe-sex materials</a:t>
            </a:r>
          </a:p>
          <a:p>
            <a:r>
              <a:rPr lang="en-US" dirty="0" smtClean="0"/>
              <a:t>Routine health examinations (Pap smears, genitourinary exams, etc.)</a:t>
            </a:r>
          </a:p>
          <a:p>
            <a:r>
              <a:rPr lang="en-US" dirty="0" smtClean="0"/>
              <a:t>Testing for STIs</a:t>
            </a:r>
          </a:p>
          <a:p>
            <a:r>
              <a:rPr lang="en-US" dirty="0" smtClean="0"/>
              <a:t>Immunizations: MMR, Flu, </a:t>
            </a:r>
            <a:r>
              <a:rPr lang="en-US" dirty="0" err="1" smtClean="0"/>
              <a:t>Hep</a:t>
            </a:r>
            <a:r>
              <a:rPr lang="en-US" dirty="0" smtClean="0"/>
              <a:t> B &amp; A, TDAP </a:t>
            </a:r>
            <a:r>
              <a:rPr lang="en-US" dirty="0" smtClean="0"/>
              <a:t>(Recently the city has stopped providing free vaccines, but the Wellness Center is still purchasing some)</a:t>
            </a:r>
          </a:p>
          <a:p>
            <a:r>
              <a:rPr lang="en-US" dirty="0" smtClean="0"/>
              <a:t>Referrals to health practitioners</a:t>
            </a:r>
          </a:p>
          <a:p>
            <a:r>
              <a:rPr lang="en-US" dirty="0" smtClean="0"/>
              <a:t>Health and Wellness programs and workshops</a:t>
            </a:r>
          </a:p>
          <a:p>
            <a:r>
              <a:rPr lang="en-US" dirty="0" smtClean="0"/>
              <a:t>Student Counseling Services (appointment and completed Request for Services form are necessary</a:t>
            </a:r>
            <a:r>
              <a:rPr lang="en-US" dirty="0" smtClean="0"/>
              <a:t>)</a:t>
            </a:r>
          </a:p>
          <a:p>
            <a:pPr lvl="1"/>
            <a:r>
              <a:rPr lang="en-US" dirty="0" smtClean="0"/>
              <a:t>Up to 10 individual counseling sessions per year</a:t>
            </a:r>
            <a:endParaRPr lang="en-US" dirty="0"/>
          </a:p>
        </p:txBody>
      </p:sp>
    </p:spTree>
    <p:extLst>
      <p:ext uri="{BB962C8B-B14F-4D97-AF65-F5344CB8AC3E}">
        <p14:creationId xmlns:p14="http://schemas.microsoft.com/office/powerpoint/2010/main" val="2857314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 in touch!</a:t>
            </a:r>
            <a:endParaRPr lang="en-US" dirty="0"/>
          </a:p>
        </p:txBody>
      </p:sp>
      <p:sp>
        <p:nvSpPr>
          <p:cNvPr id="4" name="Text Placeholder 2"/>
          <p:cNvSpPr>
            <a:spLocks noGrp="1"/>
          </p:cNvSpPr>
          <p:nvPr>
            <p:ph type="body" idx="1"/>
          </p:nvPr>
        </p:nvSpPr>
        <p:spPr>
          <a:prstGeom prst="rect">
            <a:avLst/>
          </a:prstGeom>
          <a:noFill/>
          <a:ln>
            <a:noFill/>
          </a:ln>
        </p:spPr>
        <p:txBody>
          <a:bodyPr vert="horz" lIns="91425" tIns="91425" rIns="91425" bIns="91425" rtlCol="0" anchor="t" anchorCtr="0">
            <a:normAutofit fontScale="92500" lnSpcReduction="1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8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9pPr>
          </a:lstStyle>
          <a:p>
            <a:r>
              <a:rPr lang="en-US" dirty="0" err="1" smtClean="0"/>
              <a:t>openCUNY.org</a:t>
            </a:r>
            <a:r>
              <a:rPr lang="en-US" dirty="0" smtClean="0"/>
              <a:t>/</a:t>
            </a:r>
            <a:r>
              <a:rPr lang="en-US" dirty="0" err="1" smtClean="0"/>
              <a:t>healthdsc</a:t>
            </a:r>
            <a:r>
              <a:rPr lang="en-US" dirty="0" smtClean="0"/>
              <a:t> </a:t>
            </a:r>
          </a:p>
          <a:p>
            <a:pPr lvl="1"/>
            <a:r>
              <a:rPr lang="en-US" dirty="0" smtClean="0"/>
              <a:t>Weekly posting of cafeteria menu</a:t>
            </a:r>
          </a:p>
          <a:p>
            <a:pPr lvl="1"/>
            <a:r>
              <a:rPr lang="en-US" dirty="0" smtClean="0"/>
              <a:t>Updates on events, insurance changes, other information</a:t>
            </a:r>
          </a:p>
          <a:p>
            <a:r>
              <a:rPr lang="en-US" dirty="0" smtClean="0"/>
              <a:t>cunyadjunctproject.org</a:t>
            </a:r>
            <a:endParaRPr lang="en-US" dirty="0" smtClean="0"/>
          </a:p>
          <a:p>
            <a:pPr lvl="1"/>
            <a:endParaRPr lang="en-US" dirty="0"/>
          </a:p>
          <a:p>
            <a:r>
              <a:rPr lang="en-US" dirty="0" smtClean="0"/>
              <a:t>Charlotte Thurston </a:t>
            </a:r>
            <a:r>
              <a:rPr lang="en-US" dirty="0" smtClean="0"/>
              <a:t>(Officer for Health and Wellness)</a:t>
            </a:r>
          </a:p>
          <a:p>
            <a:pPr lvl="1"/>
            <a:r>
              <a:rPr lang="en-US" dirty="0" smtClean="0">
                <a:hlinkClick r:id="rId2"/>
              </a:rPr>
              <a:t>wellness</a:t>
            </a:r>
            <a:r>
              <a:rPr lang="en-US" dirty="0" smtClean="0">
                <a:hlinkClick r:id="rId2"/>
              </a:rPr>
              <a:t>@cunydsc.org</a:t>
            </a:r>
            <a:endParaRPr lang="en-US" dirty="0" smtClean="0"/>
          </a:p>
          <a:p>
            <a:pPr lvl="1"/>
            <a:r>
              <a:rPr lang="en-US" dirty="0" smtClean="0"/>
              <a:t>@</a:t>
            </a:r>
            <a:r>
              <a:rPr lang="en-US" dirty="0" err="1" smtClean="0"/>
              <a:t>becauseoaofire</a:t>
            </a:r>
            <a:endParaRPr lang="en-US" dirty="0" smtClean="0"/>
          </a:p>
          <a:p>
            <a:endParaRPr lang="en-US" dirty="0"/>
          </a:p>
          <a:p>
            <a:r>
              <a:rPr lang="en-US" dirty="0" err="1" smtClean="0"/>
              <a:t>Jenn</a:t>
            </a:r>
            <a:r>
              <a:rPr lang="en-US" dirty="0" smtClean="0"/>
              <a:t> Chancellor (Coordinator for Organization and Planning)</a:t>
            </a:r>
          </a:p>
          <a:p>
            <a:pPr lvl="1"/>
            <a:r>
              <a:rPr lang="en-US" dirty="0" smtClean="0">
                <a:hlinkClick r:id="rId3"/>
              </a:rPr>
              <a:t>theadjunctproject@gmail.com</a:t>
            </a:r>
            <a:endParaRPr lang="en-US" dirty="0" smtClean="0"/>
          </a:p>
          <a:p>
            <a:pPr lvl="1"/>
            <a:r>
              <a:rPr lang="en-US" dirty="0" smtClean="0"/>
              <a:t>@</a:t>
            </a:r>
            <a:r>
              <a:rPr lang="en-US" dirty="0" err="1" smtClean="0"/>
              <a:t>cunyadjuncts</a:t>
            </a:r>
            <a:endParaRPr lang="en-US" dirty="0" smtClean="0"/>
          </a:p>
        </p:txBody>
      </p:sp>
    </p:spTree>
    <p:extLst>
      <p:ext uri="{BB962C8B-B14F-4D97-AF65-F5344CB8AC3E}">
        <p14:creationId xmlns:p14="http://schemas.microsoft.com/office/powerpoint/2010/main" val="3345856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6"/>
          <p:cNvSpPr txBox="1">
            <a:spLocks/>
          </p:cNvSpPr>
          <p:nvPr/>
        </p:nvSpPr>
        <p:spPr>
          <a:xfrm>
            <a:off x="1043490" y="106817"/>
            <a:ext cx="7024744" cy="1289969"/>
          </a:xfrm>
          <a:prstGeom prst="rect">
            <a:avLst/>
          </a:prstGeom>
        </p:spPr>
        <p:txBody>
          <a:bodyPr vert="horz" lIns="91425" tIns="91425" rIns="91425" bIns="91425" rtlCol="0" anchor="b" anchorCtr="0">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 dirty="0" smtClean="0"/>
              <a:t>Maintaining Coverage</a:t>
            </a:r>
            <a:endParaRPr lang="en" dirty="0"/>
          </a:p>
        </p:txBody>
      </p:sp>
      <p:sp>
        <p:nvSpPr>
          <p:cNvPr id="6" name="Shape 47"/>
          <p:cNvSpPr txBox="1"/>
          <p:nvPr/>
        </p:nvSpPr>
        <p:spPr>
          <a:xfrm>
            <a:off x="447250" y="1478072"/>
            <a:ext cx="8281200" cy="5257928"/>
          </a:xfrm>
          <a:prstGeom prst="rect">
            <a:avLst/>
          </a:prstGeom>
          <a:noFill/>
        </p:spPr>
        <p:txBody>
          <a:bodyPr lIns="91425" tIns="91425" rIns="91425" bIns="91425" anchor="t" anchorCtr="0">
            <a:noAutofit/>
          </a:bodyPr>
          <a:lstStyle/>
          <a:p>
            <a:pPr marL="342900" lvl="0" indent="-342900">
              <a:buFont typeface="Arial" panose="020B0604020202020204" pitchFamily="34" charset="0"/>
              <a:buChar char="•"/>
            </a:pPr>
            <a:r>
              <a:rPr lang="en-US" sz="2400" dirty="0" smtClean="0"/>
              <a:t>If </a:t>
            </a:r>
            <a:r>
              <a:rPr lang="en-US" sz="2400" dirty="0"/>
              <a:t>adding a spouse within 30 days of the marriage date, the coverage is retroactive to the wedding date. If adding a newborn within 30 days of DOB, coverage is retroactive to date of birth. If adding a dependent as a result of them being involuntarily terminated from their health plan, if done within 30 days coverage can be retroactive date of loss of </a:t>
            </a:r>
            <a:r>
              <a:rPr lang="en-US" sz="2400" dirty="0" smtClean="0"/>
              <a:t>coverage.</a:t>
            </a:r>
            <a:endParaRPr lang="en" sz="2400" dirty="0">
              <a:solidFill>
                <a:schemeClr val="dk2"/>
              </a:solidFill>
            </a:endParaRPr>
          </a:p>
          <a:p>
            <a:pPr marL="342900" lvl="0" indent="-342900">
              <a:buFont typeface="Arial" panose="020B0604020202020204" pitchFamily="34" charset="0"/>
              <a:buChar char="•"/>
            </a:pPr>
            <a:endParaRPr lang="en" sz="2400" dirty="0" smtClean="0">
              <a:solidFill>
                <a:schemeClr val="dk2"/>
              </a:solidFill>
            </a:endParaRPr>
          </a:p>
          <a:p>
            <a:pPr marL="342900" lvl="0" indent="-342900">
              <a:buFont typeface="Arial" panose="020B0604020202020204" pitchFamily="34" charset="0"/>
              <a:buChar char="•"/>
            </a:pPr>
            <a:r>
              <a:rPr lang="en" sz="2400" dirty="0" smtClean="0">
                <a:solidFill>
                  <a:schemeClr val="dk2"/>
                </a:solidFill>
              </a:rPr>
              <a:t>You </a:t>
            </a:r>
            <a:r>
              <a:rPr lang="en" sz="2400" dirty="0">
                <a:solidFill>
                  <a:schemeClr val="dk2"/>
                </a:solidFill>
              </a:rPr>
              <a:t>can enroll a spouse and/or dependents in NYSHIP at any time, but there will be a 30 day waiting period unless enrollment is done during the open enrollment </a:t>
            </a:r>
            <a:r>
              <a:rPr lang="en" sz="2400" dirty="0" smtClean="0">
                <a:solidFill>
                  <a:schemeClr val="dk2"/>
                </a:solidFill>
              </a:rPr>
              <a:t>period (happening </a:t>
            </a:r>
            <a:r>
              <a:rPr lang="en" sz="2400" b="1" dirty="0" smtClean="0">
                <a:solidFill>
                  <a:schemeClr val="dk2"/>
                </a:solidFill>
              </a:rPr>
              <a:t>this month!</a:t>
            </a:r>
            <a:r>
              <a:rPr lang="en" sz="2400" dirty="0" smtClean="0">
                <a:solidFill>
                  <a:schemeClr val="dk2"/>
                </a:solidFill>
              </a:rPr>
              <a:t>)</a:t>
            </a:r>
            <a:r>
              <a:rPr lang="en-US" sz="2400" dirty="0" smtClean="0">
                <a:solidFill>
                  <a:schemeClr val="dk2"/>
                </a:solidFill>
              </a:rPr>
              <a:t>.</a:t>
            </a:r>
          </a:p>
          <a:p>
            <a:pPr marL="457200" lvl="0" indent="-457200">
              <a:buFont typeface="Arial"/>
              <a:buChar char="•"/>
            </a:pPr>
            <a:endParaRPr lang="en" sz="2400" dirty="0">
              <a:solidFill>
                <a:schemeClr val="dk2"/>
              </a:solidFill>
            </a:endParaRPr>
          </a:p>
          <a:p>
            <a:pPr marL="457200" lvl="0" indent="-457200" rtl="0">
              <a:buFont typeface="Arial"/>
              <a:buChar char="•"/>
            </a:pPr>
            <a:endParaRPr lang="en-US" sz="2400" dirty="0" smtClean="0">
              <a:solidFill>
                <a:schemeClr val="dk2"/>
              </a:solidFill>
            </a:endParaRPr>
          </a:p>
        </p:txBody>
      </p:sp>
    </p:spTree>
    <p:extLst>
      <p:ext uri="{BB962C8B-B14F-4D97-AF65-F5344CB8AC3E}">
        <p14:creationId xmlns:p14="http://schemas.microsoft.com/office/powerpoint/2010/main" val="2173139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1043490" y="144395"/>
            <a:ext cx="7024744" cy="1289969"/>
          </a:xfrm>
          <a:prstGeom prst="rect">
            <a:avLst/>
          </a:prstGeom>
        </p:spPr>
        <p:txBody>
          <a:bodyPr lIns="91425" tIns="91425" rIns="91425" bIns="91425" anchor="b" anchorCtr="0">
            <a:noAutofit/>
          </a:bodyPr>
          <a:lstStyle/>
          <a:p>
            <a:pPr lvl="0" rtl="0">
              <a:buNone/>
            </a:pPr>
            <a:r>
              <a:rPr lang="en-US" dirty="0" smtClean="0"/>
              <a:t>Summer </a:t>
            </a:r>
            <a:r>
              <a:rPr lang="en" dirty="0" smtClean="0"/>
              <a:t>Coverage</a:t>
            </a:r>
            <a:endParaRPr lang="en" dirty="0"/>
          </a:p>
        </p:txBody>
      </p:sp>
      <p:sp>
        <p:nvSpPr>
          <p:cNvPr id="47" name="Shape 47"/>
          <p:cNvSpPr txBox="1"/>
          <p:nvPr/>
        </p:nvSpPr>
        <p:spPr>
          <a:xfrm>
            <a:off x="447250" y="1298290"/>
            <a:ext cx="8281200" cy="4861513"/>
          </a:xfrm>
          <a:prstGeom prst="rect">
            <a:avLst/>
          </a:prstGeom>
          <a:noFill/>
        </p:spPr>
        <p:txBody>
          <a:bodyPr lIns="91425" tIns="91425" rIns="91425" bIns="91425" anchor="t" anchorCtr="0">
            <a:noAutofit/>
          </a:bodyPr>
          <a:lstStyle/>
          <a:p>
            <a:pPr marL="457200" lvl="0" indent="-457200" rtl="0">
              <a:buFont typeface="Arial"/>
              <a:buChar char="•"/>
            </a:pPr>
            <a:r>
              <a:rPr lang="en" sz="2600" dirty="0">
                <a:solidFill>
                  <a:schemeClr val="dk2"/>
                </a:solidFill>
              </a:rPr>
              <a:t>If </a:t>
            </a:r>
            <a:r>
              <a:rPr lang="en-US" sz="2600" dirty="0" smtClean="0">
                <a:solidFill>
                  <a:schemeClr val="dk2"/>
                </a:solidFill>
              </a:rPr>
              <a:t>you are employed only as an adjunct in </a:t>
            </a:r>
            <a:r>
              <a:rPr lang="en-US" sz="2600" dirty="0" smtClean="0">
                <a:solidFill>
                  <a:schemeClr val="dk2"/>
                </a:solidFill>
              </a:rPr>
              <a:t>CUNY, are expecting a fall appointment, </a:t>
            </a:r>
            <a:r>
              <a:rPr lang="en-US" sz="2600" dirty="0" smtClean="0">
                <a:solidFill>
                  <a:schemeClr val="dk2"/>
                </a:solidFill>
              </a:rPr>
              <a:t>and have NYSHIP coverage, you </a:t>
            </a:r>
            <a:r>
              <a:rPr lang="en-US" sz="2600" b="1" dirty="0" smtClean="0">
                <a:solidFill>
                  <a:schemeClr val="dk2"/>
                </a:solidFill>
              </a:rPr>
              <a:t>will</a:t>
            </a:r>
            <a:r>
              <a:rPr lang="en-US" sz="2600" dirty="0" smtClean="0">
                <a:solidFill>
                  <a:schemeClr val="dk2"/>
                </a:solidFill>
              </a:rPr>
              <a:t> be pre-paying for your summer coverage</a:t>
            </a:r>
            <a:r>
              <a:rPr lang="en-US" sz="2600" dirty="0" smtClean="0">
                <a:solidFill>
                  <a:schemeClr val="dk2"/>
                </a:solidFill>
              </a:rPr>
              <a:t>.</a:t>
            </a:r>
          </a:p>
          <a:p>
            <a:pPr lvl="0" rtl="0"/>
            <a:endParaRPr lang="en-US" sz="2600" dirty="0" smtClean="0">
              <a:solidFill>
                <a:schemeClr val="dk2"/>
              </a:solidFill>
            </a:endParaRPr>
          </a:p>
          <a:p>
            <a:pPr marL="457200" lvl="0" indent="-457200" rtl="0">
              <a:buFont typeface="Arial"/>
              <a:buChar char="•"/>
            </a:pPr>
            <a:r>
              <a:rPr lang="en-US" sz="2600" dirty="0" smtClean="0">
                <a:solidFill>
                  <a:schemeClr val="dk2"/>
                </a:solidFill>
              </a:rPr>
              <a:t>This will be covered through additional deductions taken from your final four spring semester paychecks so that you are not charged retroactively in the fall. </a:t>
            </a:r>
            <a:endParaRPr lang="en-US" sz="2600" dirty="0" smtClean="0">
              <a:solidFill>
                <a:schemeClr val="dk2"/>
              </a:solidFill>
            </a:endParaRPr>
          </a:p>
          <a:p>
            <a:pPr lvl="0" rtl="0"/>
            <a:endParaRPr lang="en-US" sz="2600" dirty="0">
              <a:solidFill>
                <a:schemeClr val="dk2"/>
              </a:solidFill>
            </a:endParaRPr>
          </a:p>
          <a:p>
            <a:pPr marL="457200" lvl="0" indent="-457200" rtl="0">
              <a:buFont typeface="Arial"/>
              <a:buChar char="•"/>
            </a:pPr>
            <a:r>
              <a:rPr lang="en-US" sz="2600" dirty="0" smtClean="0">
                <a:solidFill>
                  <a:schemeClr val="dk2"/>
                </a:solidFill>
              </a:rPr>
              <a:t>You </a:t>
            </a:r>
            <a:r>
              <a:rPr lang="en-US" sz="2600" dirty="0" smtClean="0">
                <a:solidFill>
                  <a:schemeClr val="dk2"/>
                </a:solidFill>
              </a:rPr>
              <a:t>can opt out if you have summer adjunct employment or are graduating</a:t>
            </a:r>
            <a:r>
              <a:rPr lang="en-US" sz="2600" dirty="0" smtClean="0">
                <a:solidFill>
                  <a:schemeClr val="dk2"/>
                </a:solidFill>
              </a:rPr>
              <a:t>. Coverage applies even if fall appointment is cancelled.</a:t>
            </a:r>
          </a:p>
          <a:p>
            <a:r>
              <a:rPr lang="en-US" sz="2800" dirty="0"/>
              <a:t> </a:t>
            </a:r>
            <a:endParaRPr lang="en-US" sz="2800" dirty="0"/>
          </a:p>
          <a:p>
            <a:r>
              <a:rPr lang="en-US" sz="2800" dirty="0"/>
              <a:t> </a:t>
            </a:r>
            <a:endParaRPr lang="en-US" sz="2800" dirty="0"/>
          </a:p>
          <a:p>
            <a:pPr marL="457200" lvl="0" indent="-457200" rtl="0">
              <a:buFont typeface="Arial"/>
              <a:buChar char="•"/>
            </a:pPr>
            <a:endParaRPr lang="en-US" sz="2600" dirty="0" smtClean="0">
              <a:solidFill>
                <a:schemeClr val="dk2"/>
              </a:solidFill>
            </a:endParaRPr>
          </a:p>
        </p:txBody>
      </p:sp>
    </p:spTree>
    <p:extLst>
      <p:ext uri="{BB962C8B-B14F-4D97-AF65-F5344CB8AC3E}">
        <p14:creationId xmlns:p14="http://schemas.microsoft.com/office/powerpoint/2010/main" val="2560518316"/>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1189190"/>
            <a:ext cx="8229600" cy="5578809"/>
          </a:xfrm>
          <a:prstGeom prst="rect">
            <a:avLst/>
          </a:prstGeom>
        </p:spPr>
        <p:txBody>
          <a:bodyPr lIns="91425" tIns="91425" rIns="91425" bIns="91425" anchor="b" anchorCtr="0">
            <a:noAutofit/>
          </a:bodyPr>
          <a:lstStyle/>
          <a:p>
            <a:pPr lvl="0" rtl="0">
              <a:buNone/>
            </a:pPr>
            <a:r>
              <a:rPr lang="en" sz="2400" dirty="0"/>
              <a:t>
</a:t>
            </a:r>
          </a:p>
          <a:p>
            <a:endParaRPr lang="en" sz="2400" dirty="0"/>
          </a:p>
          <a:p>
            <a:pPr lvl="0"/>
            <a:r>
              <a:rPr lang="en-US" sz="3000" dirty="0" smtClean="0"/>
              <a:t/>
            </a:r>
            <a:br>
              <a:rPr lang="en-US" sz="3000" dirty="0" smtClean="0"/>
            </a:br>
            <a:r>
              <a:rPr lang="en-US" sz="3000" dirty="0"/>
              <a:t/>
            </a:r>
            <a:br>
              <a:rPr lang="en-US" sz="3000" dirty="0"/>
            </a:br>
            <a:r>
              <a:rPr lang="en-US" sz="3000" dirty="0" smtClean="0"/>
              <a:t/>
            </a:r>
            <a:br>
              <a:rPr lang="en-US" sz="3000" dirty="0" smtClean="0"/>
            </a:br>
            <a:r>
              <a:rPr lang="en-US" sz="3000" dirty="0"/>
              <a:t/>
            </a:r>
            <a:br>
              <a:rPr lang="en-US" sz="3000" dirty="0"/>
            </a:br>
            <a:r>
              <a:rPr lang="en-US" sz="3000" dirty="0" smtClean="0"/>
              <a:t/>
            </a:r>
            <a:br>
              <a:rPr lang="en-US" sz="3000" dirty="0" smtClean="0"/>
            </a:br>
            <a:r>
              <a:rPr lang="en" sz="3000" dirty="0"/>
              <a:t>NYSHIP Basics</a:t>
            </a:r>
          </a:p>
          <a:p>
            <a:endParaRPr lang="en" sz="3000" dirty="0"/>
          </a:p>
          <a:p>
            <a:pPr marL="342900" lvl="0" indent="-342900" rtl="0">
              <a:buFont typeface="Arial"/>
              <a:buChar char="•"/>
            </a:pPr>
            <a:r>
              <a:rPr lang="en" sz="2300" b="0" dirty="0"/>
              <a:t>NYSHIP = The New York State Health Insurance Program</a:t>
            </a:r>
          </a:p>
          <a:p>
            <a:endParaRPr lang="en" sz="2300" b="0" dirty="0"/>
          </a:p>
          <a:p>
            <a:pPr marL="342900" lvl="0" indent="-342900" rtl="0">
              <a:buFont typeface="Arial"/>
              <a:buChar char="•"/>
            </a:pPr>
            <a:r>
              <a:rPr lang="en" sz="2300" b="0" dirty="0"/>
              <a:t>SEHP = Student Employee Health Plan</a:t>
            </a:r>
          </a:p>
          <a:p>
            <a:endParaRPr lang="en" sz="2300" b="0" dirty="0"/>
          </a:p>
          <a:p>
            <a:pPr marL="342900" lvl="0" indent="-342900" rtl="0">
              <a:buFont typeface="Arial"/>
              <a:buChar char="•"/>
            </a:pPr>
            <a:r>
              <a:rPr lang="en" sz="2300" b="0" dirty="0"/>
              <a:t>"The Empire Plan"</a:t>
            </a:r>
          </a:p>
          <a:p>
            <a:endParaRPr lang="en" sz="2300" b="0" dirty="0"/>
          </a:p>
          <a:p>
            <a:pPr marL="342900" lvl="0" indent="-342900">
              <a:buFont typeface="Arial"/>
              <a:buChar char="•"/>
            </a:pPr>
            <a:r>
              <a:rPr lang="en" sz="2300" b="0" dirty="0"/>
              <a:t>Administered by the New York State Department of Civil Service to CUNY and SUNY graduate </a:t>
            </a:r>
            <a:r>
              <a:rPr lang="en" sz="2300" b="0" dirty="0" smtClean="0"/>
              <a:t>students</a:t>
            </a:r>
            <a:r>
              <a:rPr lang="en-US" sz="2300" dirty="0"/>
              <a:t> </a:t>
            </a:r>
            <a:r>
              <a:rPr lang="en-US" sz="2300" b="0" dirty="0" smtClean="0"/>
              <a:t>(</a:t>
            </a:r>
            <a:r>
              <a:rPr lang="en" sz="2300" dirty="0" smtClean="0"/>
              <a:t>www.cs.ny.gov</a:t>
            </a:r>
            <a:r>
              <a:rPr lang="en-US" sz="2300" dirty="0" smtClean="0"/>
              <a:t>)</a:t>
            </a:r>
            <a:br>
              <a:rPr lang="en-US" sz="2300" dirty="0" smtClean="0"/>
            </a:br>
            <a:endParaRPr lang="en" sz="2300" b="0" dirty="0"/>
          </a:p>
          <a:p>
            <a:pPr marL="342900" lvl="0" indent="-342900">
              <a:buFont typeface="Arial"/>
              <a:buChar char="•"/>
            </a:pPr>
            <a:r>
              <a:rPr lang="en" sz="2300" b="0" dirty="0"/>
              <a:t>When you call NYSHIP, </a:t>
            </a:r>
            <a:r>
              <a:rPr lang="en-US" sz="2300" dirty="0"/>
              <a:t>(</a:t>
            </a:r>
            <a:r>
              <a:rPr lang="en" sz="2300" dirty="0"/>
              <a:t>1-877-769-7447</a:t>
            </a:r>
            <a:r>
              <a:rPr lang="en-US" sz="2300" dirty="0"/>
              <a:t>)</a:t>
            </a:r>
            <a:r>
              <a:rPr lang="en" sz="2300" b="0" dirty="0" smtClean="0"/>
              <a:t>always </a:t>
            </a:r>
            <a:r>
              <a:rPr lang="en" sz="2300" b="0" dirty="0"/>
              <a:t>specify that you have NYSHIP under the Student Employee Health Plan (SEHP)</a:t>
            </a:r>
          </a:p>
          <a:p>
            <a:endParaRPr lang="en" sz="2300" b="0" dirty="0"/>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186034"/>
            <a:ext cx="8229600" cy="1869853"/>
          </a:xfrm>
          <a:prstGeom prst="rect">
            <a:avLst/>
          </a:prstGeom>
        </p:spPr>
        <p:txBody>
          <a:bodyPr lIns="91425" tIns="91425" rIns="91425" bIns="91425" anchor="b" anchorCtr="0">
            <a:noAutofit/>
          </a:bodyPr>
          <a:lstStyle/>
          <a:p>
            <a:pPr algn="ctr">
              <a:buNone/>
            </a:pPr>
            <a:r>
              <a:rPr lang="en" dirty="0"/>
              <a:t>"NYSHIP" is NOT your insurance carrier!</a:t>
            </a:r>
          </a:p>
        </p:txBody>
      </p:sp>
      <p:sp>
        <p:nvSpPr>
          <p:cNvPr id="58" name="Shape 58"/>
          <p:cNvSpPr txBox="1">
            <a:spLocks noGrp="1"/>
          </p:cNvSpPr>
          <p:nvPr>
            <p:ph type="body" idx="1"/>
          </p:nvPr>
        </p:nvSpPr>
        <p:spPr>
          <a:prstGeom prst="rect">
            <a:avLst/>
          </a:prstGeom>
        </p:spPr>
        <p:txBody>
          <a:bodyPr lIns="91425" tIns="91425" rIns="91425" bIns="91425" anchor="t" anchorCtr="0">
            <a:noAutofit/>
          </a:bodyPr>
          <a:lstStyle/>
          <a:p>
            <a:pPr marL="457200" lvl="0" indent="-393700" rtl="0">
              <a:buClr>
                <a:schemeClr val="dk1"/>
              </a:buClr>
              <a:buSzPct val="166666"/>
              <a:buFont typeface="Arial"/>
              <a:buChar char="•"/>
            </a:pPr>
            <a:endParaRPr lang="en-US" sz="2600" dirty="0" smtClean="0"/>
          </a:p>
          <a:p>
            <a:pPr marL="457200" lvl="0" indent="-393700" rtl="0">
              <a:buClr>
                <a:schemeClr val="dk1"/>
              </a:buClr>
              <a:buSzPct val="166666"/>
              <a:buFont typeface="Arial"/>
              <a:buChar char="•"/>
            </a:pPr>
            <a:r>
              <a:rPr lang="en" sz="2600" dirty="0" smtClean="0"/>
              <a:t>UnitedHealthCare </a:t>
            </a:r>
            <a:r>
              <a:rPr lang="en" sz="2600" dirty="0"/>
              <a:t>(</a:t>
            </a:r>
            <a:r>
              <a:rPr lang="en" sz="2600" dirty="0" smtClean="0"/>
              <a:t>Medical/Surgical/Chiro</a:t>
            </a:r>
            <a:r>
              <a:rPr lang="en-US" sz="2600" dirty="0" err="1" smtClean="0"/>
              <a:t>practic</a:t>
            </a:r>
            <a:r>
              <a:rPr lang="en" sz="2600" dirty="0" smtClean="0"/>
              <a:t>/P</a:t>
            </a:r>
            <a:r>
              <a:rPr lang="en-US" sz="2600" dirty="0" err="1" smtClean="0"/>
              <a:t>hysical</a:t>
            </a:r>
            <a:r>
              <a:rPr lang="en-US" sz="2600" dirty="0" smtClean="0"/>
              <a:t> Therapy</a:t>
            </a:r>
            <a:r>
              <a:rPr lang="en" sz="2600" dirty="0" smtClean="0"/>
              <a:t>/Lab</a:t>
            </a:r>
            <a:r>
              <a:rPr lang="en" sz="2600" dirty="0"/>
              <a:t>)</a:t>
            </a:r>
          </a:p>
          <a:p>
            <a:endParaRPr lang="en" sz="2600" dirty="0"/>
          </a:p>
          <a:p>
            <a:pPr marL="457200" lvl="0" indent="-393700" rtl="0">
              <a:buClr>
                <a:schemeClr val="dk1"/>
              </a:buClr>
              <a:buSzPct val="166666"/>
              <a:buFont typeface="Arial"/>
              <a:buChar char="•"/>
            </a:pPr>
            <a:r>
              <a:rPr lang="en-US" sz="2600" dirty="0" err="1" smtClean="0"/>
              <a:t>ValueOptions</a:t>
            </a:r>
            <a:r>
              <a:rPr lang="en" sz="2600" dirty="0" smtClean="0"/>
              <a:t> </a:t>
            </a:r>
            <a:r>
              <a:rPr lang="en" sz="2600" dirty="0"/>
              <a:t>(Mental Health) </a:t>
            </a:r>
          </a:p>
          <a:p>
            <a:endParaRPr lang="en" sz="2600" dirty="0"/>
          </a:p>
          <a:p>
            <a:pPr marL="457200" lvl="0" indent="-393700" rtl="0">
              <a:buClr>
                <a:schemeClr val="dk1"/>
              </a:buClr>
              <a:buSzPct val="166666"/>
              <a:buFont typeface="Arial"/>
              <a:buChar char="•"/>
            </a:pPr>
            <a:r>
              <a:rPr lang="en" sz="2600" dirty="0"/>
              <a:t>Empire BlueCross BlueShield (</a:t>
            </a:r>
            <a:r>
              <a:rPr lang="en" sz="2600" dirty="0" smtClean="0"/>
              <a:t>Hospital and emergency room)</a:t>
            </a:r>
            <a:endParaRPr lang="en" sz="2600" dirty="0"/>
          </a:p>
          <a:p>
            <a:endParaRPr lang="en" sz="2600" dirty="0"/>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186035"/>
            <a:ext cx="8229600" cy="1849698"/>
          </a:xfrm>
          <a:prstGeom prst="rect">
            <a:avLst/>
          </a:prstGeom>
        </p:spPr>
        <p:txBody>
          <a:bodyPr lIns="91425" tIns="91425" rIns="91425" bIns="91425" anchor="b" anchorCtr="0">
            <a:noAutofit/>
          </a:bodyPr>
          <a:lstStyle/>
          <a:p>
            <a:pPr algn="ctr">
              <a:buNone/>
            </a:pPr>
            <a:r>
              <a:rPr lang="en" dirty="0"/>
              <a:t>"NYSHIP" is NOT your insurance carrier!</a:t>
            </a:r>
          </a:p>
        </p:txBody>
      </p:sp>
      <p:sp>
        <p:nvSpPr>
          <p:cNvPr id="58" name="Shape 58"/>
          <p:cNvSpPr txBox="1">
            <a:spLocks noGrp="1"/>
          </p:cNvSpPr>
          <p:nvPr>
            <p:ph type="body" idx="1"/>
          </p:nvPr>
        </p:nvSpPr>
        <p:spPr>
          <a:prstGeom prst="rect">
            <a:avLst/>
          </a:prstGeom>
        </p:spPr>
        <p:txBody>
          <a:bodyPr lIns="91425" tIns="91425" rIns="91425" bIns="91425" anchor="t" anchorCtr="0">
            <a:noAutofit/>
          </a:bodyPr>
          <a:lstStyle/>
          <a:p>
            <a:pPr marL="457200" lvl="0" indent="-393700" rtl="0">
              <a:buClr>
                <a:schemeClr val="dk1"/>
              </a:buClr>
              <a:buSzPct val="166666"/>
              <a:buFont typeface="Arial"/>
              <a:buChar char="•"/>
            </a:pPr>
            <a:endParaRPr lang="en-US" sz="2600" dirty="0" smtClean="0"/>
          </a:p>
          <a:p>
            <a:pPr marL="457200" lvl="0" indent="-393700">
              <a:buClr>
                <a:schemeClr val="dk1"/>
              </a:buClr>
              <a:buSzPct val="166666"/>
              <a:buFont typeface="Arial"/>
              <a:buChar char="•"/>
            </a:pPr>
            <a:r>
              <a:rPr lang="en" sz="2600" dirty="0"/>
              <a:t>Davis Vision (Eyecare)</a:t>
            </a:r>
          </a:p>
          <a:p>
            <a:endParaRPr lang="en" sz="2600" dirty="0"/>
          </a:p>
          <a:p>
            <a:pPr marL="457200" lvl="0" indent="-393700">
              <a:buClr>
                <a:schemeClr val="dk1"/>
              </a:buClr>
              <a:buSzPct val="166666"/>
              <a:buFont typeface="Arial"/>
              <a:buChar char="•"/>
            </a:pPr>
            <a:r>
              <a:rPr lang="en" sz="2600" dirty="0"/>
              <a:t>EmblemHealth aka GHI (Dental)</a:t>
            </a:r>
          </a:p>
          <a:p>
            <a:endParaRPr lang="en" sz="2600" dirty="0"/>
          </a:p>
          <a:p>
            <a:pPr marL="457200" lvl="0" indent="-393700">
              <a:buClr>
                <a:schemeClr val="dk1"/>
              </a:buClr>
              <a:buSzPct val="166666"/>
              <a:buFont typeface="Arial"/>
              <a:buChar char="•"/>
            </a:pPr>
            <a:r>
              <a:rPr lang="en-US" sz="2600" dirty="0" smtClean="0"/>
              <a:t>CVS Caremark</a:t>
            </a:r>
            <a:r>
              <a:rPr lang="en" sz="2600" dirty="0" smtClean="0"/>
              <a:t>(Prescriptions</a:t>
            </a:r>
            <a:r>
              <a:rPr lang="en" sz="2600" dirty="0"/>
              <a:t>)</a:t>
            </a:r>
          </a:p>
          <a:p>
            <a:endParaRPr lang="en" sz="2600" dirty="0"/>
          </a:p>
        </p:txBody>
      </p:sp>
    </p:spTree>
    <p:extLst>
      <p:ext uri="{BB962C8B-B14F-4D97-AF65-F5344CB8AC3E}">
        <p14:creationId xmlns:p14="http://schemas.microsoft.com/office/powerpoint/2010/main" val="1666813841"/>
      </p:ext>
    </p:extLst>
  </p:cSld>
  <p:clrMapOvr>
    <a:masterClrMapping/>
  </p:clrMapOvr>
  <p:transition spd="slow">
    <p:cu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658</TotalTime>
  <Words>2371</Words>
  <Application>Microsoft Office PowerPoint</Application>
  <PresentationFormat>On-screen Show (4:3)</PresentationFormat>
  <Paragraphs>338</Paragraphs>
  <Slides>43</Slides>
  <Notes>19</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Austin</vt:lpstr>
      <vt:lpstr>Navigating NYSHIP </vt:lpstr>
      <vt:lpstr>Qualifying for NYSHIP</vt:lpstr>
      <vt:lpstr>Enrolling in NYSHIP</vt:lpstr>
      <vt:lpstr>Maintaining Coverage</vt:lpstr>
      <vt:lpstr>PowerPoint Presentation</vt:lpstr>
      <vt:lpstr>Summer Coverage</vt:lpstr>
      <vt:lpstr>
       NYSHIP Basics  NYSHIP = The New York State Health Insurance Program  SEHP = Student Employee Health Plan  "The Empire Plan"  Administered by the New York State Department of Civil Service to CUNY and SUNY graduate students (www.cs.ny.gov)  When you call NYSHIP, (1-877-769-7447)always specify that you have NYSHIP under the Student Employee Health Plan (SEHP) </vt:lpstr>
      <vt:lpstr>"NYSHIP" is NOT your insurance carrier!</vt:lpstr>
      <vt:lpstr>"NYSHIP" is NOT your insurance carrier!</vt:lpstr>
      <vt:lpstr>NYSHIP card</vt:lpstr>
      <vt:lpstr>Summary of Benefits  and List of Providers</vt:lpstr>
      <vt:lpstr>UnitedHealthCare: The Empire Plan </vt:lpstr>
      <vt:lpstr>Empire BlueCross BlueShield</vt:lpstr>
      <vt:lpstr>ValueOptions </vt:lpstr>
      <vt:lpstr>ValueOptions</vt:lpstr>
      <vt:lpstr>Davis Vision</vt:lpstr>
      <vt:lpstr>EmblemHealth</vt:lpstr>
      <vt:lpstr>CVS Caremark</vt:lpstr>
      <vt:lpstr>CVS Caremark</vt:lpstr>
      <vt:lpstr>Exclusions (when you are not covered)</vt:lpstr>
      <vt:lpstr>2015 Changes to NYSHIP</vt:lpstr>
      <vt:lpstr>2015 Changes to NYSHIP</vt:lpstr>
      <vt:lpstr>2015 Changes to NYSHIP</vt:lpstr>
      <vt:lpstr>2015 Changes to NYSHIP</vt:lpstr>
      <vt:lpstr>2015 Changes to NYSHIP</vt:lpstr>
      <vt:lpstr>2015 Changes to NYSHIP</vt:lpstr>
      <vt:lpstr>2015 Changes to NYSHIP</vt:lpstr>
      <vt:lpstr>Finding a Provider</vt:lpstr>
      <vt:lpstr>Finding a Provider</vt:lpstr>
      <vt:lpstr>Student-Recommended Providers</vt:lpstr>
      <vt:lpstr>Billing Issues</vt:lpstr>
      <vt:lpstr>Billing Issues</vt:lpstr>
      <vt:lpstr>Billing Issues</vt:lpstr>
      <vt:lpstr>Billing Issues</vt:lpstr>
      <vt:lpstr>Billing Issues</vt:lpstr>
      <vt:lpstr>More on How to Avoid NYSHIP Pitfalls</vt:lpstr>
      <vt:lpstr>Non-NYSHIP Options for CUNY Students</vt:lpstr>
      <vt:lpstr>ACA Marketplace Plans</vt:lpstr>
      <vt:lpstr>Other Information</vt:lpstr>
      <vt:lpstr>If You Don’t Have Insurance…</vt:lpstr>
      <vt:lpstr>GC’s Wellness Center, Rm. 6422</vt:lpstr>
      <vt:lpstr>Wellness Center Services</vt:lpstr>
      <vt:lpstr>Keep in touch!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NYSHIP</dc:title>
  <dc:creator>Charchar</dc:creator>
  <cp:lastModifiedBy>Charchar</cp:lastModifiedBy>
  <cp:revision>60</cp:revision>
  <cp:lastPrinted>2013-10-21T21:50:43Z</cp:lastPrinted>
  <dcterms:modified xsi:type="dcterms:W3CDTF">2014-11-14T17:10:17Z</dcterms:modified>
</cp:coreProperties>
</file>