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8" r:id="rId2"/>
    <p:sldId id="286" r:id="rId3"/>
    <p:sldId id="259" r:id="rId4"/>
    <p:sldId id="318" r:id="rId5"/>
    <p:sldId id="288" r:id="rId6"/>
    <p:sldId id="297" r:id="rId7"/>
    <p:sldId id="330" r:id="rId8"/>
    <p:sldId id="333" r:id="rId9"/>
    <p:sldId id="332" r:id="rId10"/>
    <p:sldId id="299" r:id="rId11"/>
    <p:sldId id="303" r:id="rId12"/>
    <p:sldId id="323" r:id="rId13"/>
    <p:sldId id="324" r:id="rId14"/>
    <p:sldId id="326" r:id="rId15"/>
    <p:sldId id="328" r:id="rId16"/>
    <p:sldId id="304" r:id="rId17"/>
    <p:sldId id="329" r:id="rId18"/>
    <p:sldId id="311" r:id="rId19"/>
    <p:sldId id="309" r:id="rId20"/>
    <p:sldId id="310" r:id="rId21"/>
    <p:sldId id="307" r:id="rId22"/>
    <p:sldId id="319" r:id="rId23"/>
    <p:sldId id="31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E2FF"/>
    <a:srgbClr val="57B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78" autoAdjust="0"/>
  </p:normalViewPr>
  <p:slideViewPr>
    <p:cSldViewPr snapToGrid="0" snapToObjects="1">
      <p:cViewPr varScale="1">
        <p:scale>
          <a:sx n="76" d="100"/>
          <a:sy n="76" d="100"/>
        </p:scale>
        <p:origin x="-152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624E7-03E0-C340-9B6C-3B9C7BD1FFA1}" type="datetimeFigureOut">
              <a:rPr lang="en-US" smtClean="0"/>
              <a:t>4/1/15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B4E46-2EC3-C240-8015-5B8D905C7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54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CFA6A-5B6A-4459-B843-9FCEBF268F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70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CFA6A-5B6A-4459-B843-9FCEBF268F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70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4/1/15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339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4/1/15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71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4/1/15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9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3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4/1/15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0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4/1/15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13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4/1/15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68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4/1/15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8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4/1/15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2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4/1/15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5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4/1/15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9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4986D-6BE9-4264-908F-02DB36FD8D6C}" type="datetime1">
              <a:rPr lang="en-US" smtClean="0"/>
              <a:t>4/1/15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26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scripts.cac.psu.edu/staff/r/j/rjg5/scripts/Math24.p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24game.com/t-about-howtoplay.aspx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9382" y="457200"/>
            <a:ext cx="864235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60558" y="282343"/>
            <a:ext cx="7263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EDSE </a:t>
            </a:r>
            <a:r>
              <a:rPr lang="en-US" sz="2800" dirty="0" smtClean="0"/>
              <a:t>2700E</a:t>
            </a:r>
          </a:p>
          <a:p>
            <a:pPr algn="r"/>
            <a:r>
              <a:rPr lang="en-US" sz="2800" i="1" dirty="0"/>
              <a:t>Middle and Secondary School Mathematics: Teaching Developmentally</a:t>
            </a:r>
            <a:r>
              <a:rPr lang="en-US" sz="2800" dirty="0"/>
              <a:t> </a:t>
            </a:r>
          </a:p>
          <a:p>
            <a:pPr algn="r"/>
            <a:r>
              <a:rPr lang="en-US" sz="2800" dirty="0" smtClean="0"/>
              <a:t>Dr. Shana </a:t>
            </a:r>
            <a:r>
              <a:rPr lang="en-US" sz="2800" dirty="0"/>
              <a:t>Elizabeth Henry</a:t>
            </a:r>
          </a:p>
          <a:p>
            <a:pPr algn="r"/>
            <a:r>
              <a:rPr lang="en-US" sz="2800" dirty="0" smtClean="0"/>
              <a:t>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of April 2015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708" y="2851382"/>
            <a:ext cx="5154544" cy="346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35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167" y="2510571"/>
            <a:ext cx="5403567" cy="34726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0571" y="217979"/>
            <a:ext cx="6837779" cy="144655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400" dirty="0"/>
              <a:t> </a:t>
            </a:r>
            <a:r>
              <a:rPr lang="en-US" sz="4400" dirty="0">
                <a:latin typeface="Chalkduster"/>
                <a:cs typeface="Chalkduster"/>
              </a:rPr>
              <a:t>Week </a:t>
            </a:r>
            <a:r>
              <a:rPr lang="en-US" sz="4400" dirty="0" smtClean="0">
                <a:latin typeface="Chalkduster"/>
                <a:cs typeface="Chalkduster"/>
              </a:rPr>
              <a:t>9: </a:t>
            </a:r>
            <a:r>
              <a:rPr lang="en-US" sz="4400" dirty="0" smtClean="0"/>
              <a:t> </a:t>
            </a:r>
            <a:r>
              <a:rPr lang="en-US" sz="4400" dirty="0"/>
              <a:t>Mathematical </a:t>
            </a:r>
            <a:endParaRPr lang="en-US" sz="4400" dirty="0" smtClean="0"/>
          </a:p>
          <a:p>
            <a:r>
              <a:rPr lang="en-US" sz="4400" dirty="0" smtClean="0"/>
              <a:t>			Games &amp; Puzzles</a:t>
            </a:r>
            <a:endParaRPr lang="en-US" sz="4400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33489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Warm Up</a:t>
            </a:r>
            <a:br>
              <a:rPr lang="es-CO" dirty="0" smtClean="0"/>
            </a:br>
            <a:r>
              <a:rPr lang="es-CO" dirty="0" smtClean="0">
                <a:hlinkClick r:id="rId2"/>
              </a:rPr>
              <a:t>24 Game</a:t>
            </a:r>
            <a:endParaRPr lang="es-C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447" y="1682643"/>
            <a:ext cx="3013301" cy="3013301"/>
          </a:xfrm>
          <a:prstGeom prst="rect">
            <a:avLst/>
          </a:prstGeom>
        </p:spPr>
      </p:pic>
      <p:sp>
        <p:nvSpPr>
          <p:cNvPr id="4" name="TextBox 3">
            <a:hlinkClick r:id="rId4"/>
          </p:cNvPr>
          <p:cNvSpPr txBox="1"/>
          <p:nvPr/>
        </p:nvSpPr>
        <p:spPr>
          <a:xfrm>
            <a:off x="3609144" y="4863059"/>
            <a:ext cx="27402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hlinkClick r:id="rId4"/>
              </a:rPr>
              <a:t>Electronic Version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35116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228600"/>
            <a:ext cx="6477000" cy="1470025"/>
          </a:xfrm>
        </p:spPr>
        <p:txBody>
          <a:bodyPr/>
          <a:lstStyle/>
          <a:p>
            <a:pPr eaLnBrk="1" hangingPunct="1"/>
            <a:r>
              <a:rPr lang="en-US" dirty="0">
                <a:latin typeface="Andy" charset="0"/>
              </a:rPr>
              <a:t>Tower of </a:t>
            </a:r>
            <a:r>
              <a:rPr lang="en-US" dirty="0" smtClean="0">
                <a:latin typeface="Andy" charset="0"/>
              </a:rPr>
              <a:t>Hanoi!</a:t>
            </a:r>
            <a:r>
              <a:rPr lang="en-US" dirty="0">
                <a:latin typeface="Andy" charset="0"/>
              </a:rPr>
              <a:t>!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425801" y="1698625"/>
            <a:ext cx="8534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latin typeface="Comic Sans MS" charset="0"/>
              </a:rPr>
              <a:t>DO NOW:   1. Read the directions.  Get into groups of 3/4 persons (there are 6 sets).     </a:t>
            </a:r>
          </a:p>
        </p:txBody>
      </p:sp>
    </p:spTree>
    <p:extLst>
      <p:ext uri="{BB962C8B-B14F-4D97-AF65-F5344CB8AC3E}">
        <p14:creationId xmlns:p14="http://schemas.microsoft.com/office/powerpoint/2010/main" val="3271352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6425" y="1484313"/>
          <a:ext cx="8534400" cy="4670426"/>
        </p:xfrm>
        <a:graphic>
          <a:graphicData uri="http://schemas.openxmlformats.org/drawingml/2006/table">
            <a:tbl>
              <a:tblPr/>
              <a:tblGrid>
                <a:gridCol w="1524000"/>
                <a:gridCol w="3657600"/>
                <a:gridCol w="1254125"/>
                <a:gridCol w="2098675"/>
              </a:tblGrid>
              <a:tr h="803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y" charset="0"/>
                          <a:ea typeface="ＭＳ Ｐゴシック" charset="0"/>
                        </a:rPr>
                        <a:t>Lesson Breakdown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y" charset="0"/>
                          <a:ea typeface="ＭＳ Ｐゴシック" charset="0"/>
                        </a:rPr>
                        <a:t>Activity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y" charset="0"/>
                          <a:ea typeface="ＭＳ Ｐゴシック" charset="0"/>
                        </a:rPr>
                        <a:t>Time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y" charset="0"/>
                          <a:ea typeface="ＭＳ Ｐゴシック" charset="0"/>
                        </a:rPr>
                        <a:t>Time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y" charset="0"/>
                          <a:ea typeface="ＭＳ Ｐゴシック" charset="0"/>
                        </a:rPr>
                        <a:t>Warm Up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y" charset="0"/>
                          <a:ea typeface="ＭＳ Ｐゴシック" charset="0"/>
                        </a:rPr>
                        <a:t>5 min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y" charset="0"/>
                          <a:ea typeface="ＭＳ Ｐゴシック" charset="0"/>
                        </a:rPr>
                        <a:t>10:35 – 10:40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2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y" charset="0"/>
                          <a:ea typeface="ＭＳ Ｐゴシック" charset="0"/>
                        </a:rPr>
                        <a:t>Complete Do Now: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dy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y" charset="0"/>
                          <a:ea typeface="ＭＳ Ｐゴシック" charset="0"/>
                        </a:rPr>
                        <a:t>20 min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y" charset="0"/>
                          <a:ea typeface="ＭＳ Ｐゴシック" charset="0"/>
                        </a:rPr>
                        <a:t>10:40 – 11:00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3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y" charset="0"/>
                          <a:ea typeface="Calibri" charset="0"/>
                          <a:cs typeface="Times New Roman" charset="0"/>
                        </a:rPr>
                        <a:t>Tower of Hanoi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y" charset="0"/>
                          <a:ea typeface="ＭＳ Ｐゴシック" charset="0"/>
                        </a:rPr>
                        <a:t>15 min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11:00 – 11:15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Calibri" charset="0"/>
                          <a:cs typeface="Times New Roman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y" charset="0"/>
                          <a:ea typeface="Calibri" charset="0"/>
                          <a:cs typeface="Times New Roman" charset="0"/>
                        </a:rPr>
                        <a:t>Solving the Equation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 min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Calibri" charset="0"/>
                          <a:cs typeface="Times New Roman" charset="0"/>
                        </a:rPr>
                        <a:t>11:15 – 11:35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50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Calibri" charset="0"/>
                          <a:cs typeface="Times New Roman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y" charset="0"/>
                          <a:ea typeface="Calibri" charset="0"/>
                          <a:cs typeface="Times New Roman" charset="0"/>
                        </a:rPr>
                        <a:t>Discussion of movement.  Now play online and time yourself.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 min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Calibri" charset="0"/>
                          <a:cs typeface="Times New Roman" charset="0"/>
                        </a:rPr>
                        <a:t>11:35 – 11:55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y" charset="0"/>
                          <a:ea typeface="ＭＳ Ｐゴシック" charset="0"/>
                        </a:rPr>
                        <a:t>Leave no Trace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10 min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y" charset="0"/>
                          <a:ea typeface="ＭＳ Ｐゴシック" charset="0"/>
                        </a:rPr>
                        <a:t>11:55 – 12:05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075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ndy" charset="0"/>
              </a:rPr>
              <a:t>Objectives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0225" y="1371600"/>
            <a:ext cx="7315200" cy="2057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ea typeface="+mn-ea"/>
              </a:rPr>
              <a:t>How to </a:t>
            </a:r>
            <a:r>
              <a:rPr lang="en-US" sz="2800" dirty="0">
                <a:latin typeface="Comic Sans MS" pitchFamily="66" charset="0"/>
                <a:ea typeface="+mn-ea"/>
              </a:rPr>
              <a:t>explain the Tower of Hanoi.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2800" dirty="0">
              <a:ea typeface="+mn-ea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2800" dirty="0">
              <a:ea typeface="+mn-ea"/>
            </a:endParaRPr>
          </a:p>
        </p:txBody>
      </p:sp>
      <p:sp>
        <p:nvSpPr>
          <p:cNvPr id="2" name="Left Brace 1"/>
          <p:cNvSpPr/>
          <p:nvPr/>
        </p:nvSpPr>
        <p:spPr>
          <a:xfrm>
            <a:off x="1524000" y="1371600"/>
            <a:ext cx="381000" cy="160020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5400" dirty="0"/>
          </a:p>
        </p:txBody>
      </p:sp>
      <p:pic>
        <p:nvPicPr>
          <p:cNvPr id="6149" name="Picture 6" descr="http://www.clker.com/cliparts/2/k/n/l/C/Q/transparent-green-checkmark-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416050"/>
            <a:ext cx="80962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318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ndy" charset="0"/>
              </a:rPr>
              <a:t>Objectives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0225" y="1371600"/>
            <a:ext cx="7315200" cy="2057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ea typeface="+mn-ea"/>
              </a:rPr>
              <a:t>How to </a:t>
            </a:r>
            <a:r>
              <a:rPr lang="en-US" sz="2800" dirty="0">
                <a:latin typeface="Comic Sans MS" pitchFamily="66" charset="0"/>
                <a:ea typeface="+mn-ea"/>
              </a:rPr>
              <a:t>explain the Tower of Hanoi.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2800" dirty="0">
              <a:ea typeface="+mn-ea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ea typeface="+mn-ea"/>
              </a:rPr>
              <a:t>How to show the connection between the three views of a function: chart, formula and graph</a:t>
            </a:r>
            <a:r>
              <a:rPr lang="en-US" sz="2800" dirty="0">
                <a:latin typeface="Comic Sans MS" pitchFamily="66" charset="0"/>
                <a:ea typeface="+mn-ea"/>
              </a:rPr>
              <a:t>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2800" dirty="0">
              <a:ea typeface="+mn-ea"/>
            </a:endParaRPr>
          </a:p>
        </p:txBody>
      </p:sp>
      <p:sp>
        <p:nvSpPr>
          <p:cNvPr id="2" name="Left Brace 1"/>
          <p:cNvSpPr/>
          <p:nvPr/>
        </p:nvSpPr>
        <p:spPr>
          <a:xfrm>
            <a:off x="1524000" y="1371600"/>
            <a:ext cx="381000" cy="160020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5400" dirty="0"/>
          </a:p>
        </p:txBody>
      </p:sp>
      <p:pic>
        <p:nvPicPr>
          <p:cNvPr id="6149" name="Picture 6" descr="http://www.clker.com/cliparts/2/k/n/l/C/Q/transparent-green-checkmark-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416050"/>
            <a:ext cx="80962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http://www.clker.com/cliparts/2/k/n/l/C/Q/transparent-green-checkmark-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2413000"/>
            <a:ext cx="80962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544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23728" y="260648"/>
            <a:ext cx="4559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Class project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708" y="2851382"/>
            <a:ext cx="5154544" cy="346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12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10202" y="260648"/>
            <a:ext cx="31869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Gobblett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44" y="1336925"/>
            <a:ext cx="7776264" cy="47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12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84" y="297655"/>
            <a:ext cx="8320290" cy="624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930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Hybrid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0071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Timeframe:  30 minutes per task</a:t>
            </a:r>
          </a:p>
          <a:p>
            <a:pPr marL="0" indent="0">
              <a:buNone/>
            </a:pPr>
            <a:r>
              <a:rPr lang="en-US" dirty="0" smtClean="0"/>
              <a:t>Task:  Create online a portfolio of mathematical tasks that use </a:t>
            </a:r>
            <a:r>
              <a:rPr lang="en-US" dirty="0" err="1" smtClean="0"/>
              <a:t>manipulatives</a:t>
            </a:r>
            <a:r>
              <a:rPr lang="en-US" dirty="0" smtClean="0"/>
              <a:t> to engage students in their mathematical development.   </a:t>
            </a:r>
          </a:p>
          <a:p>
            <a:pPr marL="0" indent="0">
              <a:buNone/>
            </a:pPr>
            <a:r>
              <a:rPr lang="en-US" dirty="0" smtClean="0"/>
              <a:t>Deadline:  Post the link to your online portfolio by the beginning of class, May 15</a:t>
            </a:r>
            <a:r>
              <a:rPr lang="en-US" baseline="30000" dirty="0" smtClean="0"/>
              <a:t>th</a:t>
            </a:r>
            <a:r>
              <a:rPr lang="en-US" dirty="0" smtClean="0"/>
              <a:t>, 2015.  </a:t>
            </a:r>
          </a:p>
          <a:p>
            <a:pPr marL="0" indent="0">
              <a:buNone/>
            </a:pPr>
            <a:r>
              <a:rPr lang="en-US" dirty="0" smtClean="0"/>
              <a:t>Gallery Walk:  May 15</a:t>
            </a:r>
            <a:r>
              <a:rPr lang="en-US" baseline="30000" dirty="0" smtClean="0"/>
              <a:t>th</a:t>
            </a:r>
            <a:r>
              <a:rPr lang="en-US" dirty="0" smtClean="0"/>
              <a:t>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859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634695"/>
              </p:ext>
            </p:extLst>
          </p:nvPr>
        </p:nvGraphicFramePr>
        <p:xfrm>
          <a:off x="-5728" y="2667000"/>
          <a:ext cx="9149728" cy="3422142"/>
        </p:xfrm>
        <a:graphic>
          <a:graphicData uri="http://schemas.openxmlformats.org/drawingml/2006/table">
            <a:tbl>
              <a:tblPr firstRow="1" firstCol="1" bandRow="1"/>
              <a:tblGrid>
                <a:gridCol w="516037"/>
                <a:gridCol w="4664178"/>
                <a:gridCol w="1587806"/>
                <a:gridCol w="2381707"/>
              </a:tblGrid>
              <a:tr h="448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Activity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Minutes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Time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0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 smtClean="0">
                          <a:effectLst/>
                          <a:latin typeface="Times"/>
                          <a:ea typeface="Calibri"/>
                          <a:cs typeface="Arial"/>
                        </a:rPr>
                        <a:t>Reflection</a:t>
                      </a:r>
                      <a:r>
                        <a:rPr lang="en-US" sz="2800" baseline="0" dirty="0" smtClean="0">
                          <a:effectLst/>
                          <a:latin typeface="Times"/>
                          <a:ea typeface="Calibri"/>
                          <a:cs typeface="Arial"/>
                        </a:rPr>
                        <a:t> of Last Class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5 </a:t>
                      </a:r>
                      <a:r>
                        <a:rPr lang="en-US" sz="2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min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7:30 – 7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:35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5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Articles, Discussion</a:t>
                      </a:r>
                      <a:r>
                        <a:rPr lang="en-US" sz="2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Questions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25 </a:t>
                      </a:r>
                      <a:r>
                        <a:rPr lang="en-US" sz="2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min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2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:35 </a:t>
                      </a:r>
                      <a:r>
                        <a:rPr lang="en-US" sz="2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– 8</a:t>
                      </a:r>
                      <a:r>
                        <a:rPr lang="en-US" sz="2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:00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5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Warm UP::</a:t>
                      </a:r>
                      <a:r>
                        <a:rPr lang="en-US" sz="28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24 Game</a:t>
                      </a:r>
                      <a:endParaRPr lang="en-US" sz="2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10 </a:t>
                      </a:r>
                      <a:r>
                        <a:rPr lang="en-US" sz="2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min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8:00 </a:t>
                      </a:r>
                      <a:r>
                        <a:rPr lang="en-US" sz="2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en-US" sz="2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8:10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5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/>
                          <a:latin typeface="Times"/>
                          <a:ea typeface="Calibri"/>
                          <a:cs typeface="Arial"/>
                        </a:rPr>
                        <a:t>Tower</a:t>
                      </a:r>
                      <a:r>
                        <a:rPr lang="en-US" sz="2800" baseline="0" dirty="0" smtClean="0">
                          <a:effectLst/>
                          <a:latin typeface="Times"/>
                          <a:ea typeface="Calibri"/>
                          <a:cs typeface="Arial"/>
                        </a:rPr>
                        <a:t> of Hanoi</a:t>
                      </a:r>
                      <a:endParaRPr lang="en-US" sz="2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 min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8:10 – 9:00</a:t>
                      </a:r>
                      <a:endParaRPr lang="en-US" sz="2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5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Gobblet</a:t>
                      </a:r>
                      <a:endParaRPr lang="en-US" sz="2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10 </a:t>
                      </a:r>
                      <a:r>
                        <a:rPr lang="en-US" sz="2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min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2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:00 </a:t>
                      </a:r>
                      <a:r>
                        <a:rPr lang="en-US" sz="2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– 9</a:t>
                      </a:r>
                      <a:r>
                        <a:rPr lang="en-US" sz="2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:10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5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Review Info for next week</a:t>
                      </a:r>
                      <a:endParaRPr lang="en-US" sz="2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10 min</a:t>
                      </a:r>
                      <a:endParaRPr lang="en-US" sz="2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9:10 – 9:20</a:t>
                      </a:r>
                      <a:endParaRPr lang="en-US" sz="2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249382" y="457200"/>
            <a:ext cx="864235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60558" y="282343"/>
            <a:ext cx="7263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EDSE </a:t>
            </a:r>
            <a:r>
              <a:rPr lang="en-US" sz="2800" dirty="0" smtClean="0"/>
              <a:t>2700E</a:t>
            </a:r>
          </a:p>
          <a:p>
            <a:pPr algn="r"/>
            <a:r>
              <a:rPr lang="en-US" sz="2800" i="1" dirty="0"/>
              <a:t>Middle and Secondary School Mathematics: Teaching Developmentally</a:t>
            </a:r>
            <a:r>
              <a:rPr lang="en-US" sz="2800" dirty="0"/>
              <a:t> </a:t>
            </a:r>
          </a:p>
          <a:p>
            <a:pPr algn="r"/>
            <a:r>
              <a:rPr lang="en-US" sz="2800" dirty="0" smtClean="0"/>
              <a:t>Dr. Shana </a:t>
            </a:r>
            <a:r>
              <a:rPr lang="en-US" sz="2800" dirty="0"/>
              <a:t>Elizabeth Henry</a:t>
            </a:r>
          </a:p>
          <a:p>
            <a:pPr algn="r"/>
            <a:r>
              <a:rPr lang="en-US" sz="2800" dirty="0" smtClean="0"/>
              <a:t>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</a:t>
            </a:r>
            <a:r>
              <a:rPr lang="en-US" sz="2800" dirty="0"/>
              <a:t>of </a:t>
            </a:r>
            <a:r>
              <a:rPr lang="en-US" sz="2800" dirty="0" smtClean="0"/>
              <a:t>April 2015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437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3D69B"/>
          </a:solidFill>
        </p:spPr>
        <p:txBody>
          <a:bodyPr/>
          <a:lstStyle/>
          <a:p>
            <a:r>
              <a:rPr lang="en-US" dirty="0" smtClean="0"/>
              <a:t>Minimum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190" y="1933340"/>
            <a:ext cx="8229600" cy="462535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sz="4000" dirty="0" smtClean="0"/>
              <a:t>Image of manipulative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4000" dirty="0" smtClean="0"/>
              <a:t>Mathematical task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4000" dirty="0" smtClean="0"/>
              <a:t>Appropriate grade range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4000" dirty="0" smtClean="0"/>
              <a:t>Topic(s) that the task develops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4000" dirty="0" smtClean="0"/>
              <a:t>Solution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4000" dirty="0" smtClean="0"/>
              <a:t>Cite your source(s)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11884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Review Info for next week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646" y="3005023"/>
            <a:ext cx="6678364" cy="32254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104" y="1039910"/>
            <a:ext cx="4227177" cy="160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85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Review Info for next week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10" y="853157"/>
            <a:ext cx="5867925" cy="60048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943" t="10237" r="9000" b="20778"/>
          <a:stretch/>
        </p:blipFill>
        <p:spPr>
          <a:xfrm>
            <a:off x="4619896" y="1028301"/>
            <a:ext cx="4066904" cy="153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006" y="80014"/>
            <a:ext cx="6517510" cy="651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43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ctrTitle" idx="4294967295"/>
          </p:nvPr>
        </p:nvSpPr>
        <p:spPr>
          <a:xfrm>
            <a:off x="278115" y="406130"/>
            <a:ext cx="8642350" cy="123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Weekly Topic: </a:t>
            </a:r>
            <a:r>
              <a:rPr lang="en-US" sz="2400" dirty="0" smtClean="0"/>
              <a:t> </a:t>
            </a:r>
            <a:r>
              <a:rPr lang="en-US" sz="2400" dirty="0"/>
              <a:t>Geometric Thinking &amp; Geometric Concepts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Mar. 19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2015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202" y="1836545"/>
            <a:ext cx="6057835" cy="433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88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207475">
            <a:off x="572573" y="2447300"/>
            <a:ext cx="8117400" cy="2123658"/>
          </a:xfrm>
          <a:prstGeom prst="rect">
            <a:avLst/>
          </a:prstGeom>
          <a:solidFill>
            <a:srgbClr val="3366FF"/>
          </a:solidFill>
        </p:spPr>
        <p:txBody>
          <a:bodyPr wrap="square">
            <a:spAutoFit/>
          </a:bodyPr>
          <a:lstStyle/>
          <a:p>
            <a:r>
              <a:rPr lang="en-US" sz="4400" dirty="0"/>
              <a:t> </a:t>
            </a:r>
            <a:r>
              <a:rPr lang="en-US" sz="4400" dirty="0" smtClean="0">
                <a:latin typeface="Chalkduster"/>
                <a:cs typeface="Chalkduster"/>
              </a:rPr>
              <a:t>Week 9: </a:t>
            </a:r>
            <a:r>
              <a:rPr lang="en-US" sz="4400" dirty="0" smtClean="0"/>
              <a:t> </a:t>
            </a:r>
            <a:r>
              <a:rPr lang="en-US" sz="4400" dirty="0"/>
              <a:t>Mathematical Games  </a:t>
            </a:r>
          </a:p>
          <a:p>
            <a:r>
              <a:rPr lang="en-US" sz="4400" dirty="0"/>
              <a:t>					     &amp; </a:t>
            </a:r>
          </a:p>
          <a:p>
            <a:r>
              <a:rPr lang="en-US" sz="4400" dirty="0"/>
              <a:t>			                </a:t>
            </a:r>
            <a:r>
              <a:rPr lang="en-US" sz="4400" dirty="0" smtClean="0"/>
              <a:t>Puzzles</a:t>
            </a:r>
            <a:endParaRPr lang="en-US" sz="4400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2685676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843" y="-22134"/>
            <a:ext cx="8652814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b="1" dirty="0">
                <a:solidFill>
                  <a:srgbClr val="FF0000"/>
                </a:solidFill>
                <a:latin typeface="Times"/>
                <a:ea typeface="Times New Roman"/>
              </a:rPr>
              <a:t>R&amp;</a:t>
            </a:r>
            <a:r>
              <a:rPr lang="en-US" sz="4000" b="1" dirty="0" smtClean="0">
                <a:solidFill>
                  <a:srgbClr val="FF0000"/>
                </a:solidFill>
                <a:latin typeface="Times"/>
                <a:ea typeface="Times New Roman"/>
              </a:rPr>
              <a:t>R</a:t>
            </a:r>
            <a:r>
              <a:rPr lang="en-US" sz="4000" dirty="0" smtClean="0">
                <a:latin typeface="Times"/>
                <a:ea typeface="Times New Roman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203" y="4919170"/>
            <a:ext cx="2958956" cy="16735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2185" y="1751618"/>
            <a:ext cx="75891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Quinn, </a:t>
            </a:r>
            <a:r>
              <a:rPr lang="en-US" sz="4000" dirty="0" err="1"/>
              <a:t>Koca</a:t>
            </a:r>
            <a:r>
              <a:rPr lang="en-US" sz="4000" dirty="0"/>
              <a:t>, &amp; </a:t>
            </a:r>
            <a:r>
              <a:rPr lang="en-US" sz="4000" dirty="0" err="1"/>
              <a:t>Weening</a:t>
            </a:r>
            <a:r>
              <a:rPr lang="en-US" sz="4000" dirty="0"/>
              <a:t>. (1999). </a:t>
            </a:r>
            <a:r>
              <a:rPr lang="en-US" sz="4000" i="1" dirty="0"/>
              <a:t>Developing mathematical reasoning using attribute games.</a:t>
            </a:r>
            <a:r>
              <a:rPr lang="en-US" sz="4000" dirty="0"/>
              <a:t> </a:t>
            </a:r>
            <a:r>
              <a:rPr lang="en-US" sz="1400" b="1" dirty="0" smtClean="0">
                <a:solidFill>
                  <a:schemeClr val="bg1"/>
                </a:solidFill>
                <a:latin typeface="Arial"/>
                <a:cs typeface="Arial"/>
              </a:rPr>
              <a:t>. </a:t>
            </a:r>
            <a:r>
              <a:rPr lang="en-US" sz="1400" b="1" dirty="0">
                <a:solidFill>
                  <a:schemeClr val="bg1"/>
                </a:solidFill>
                <a:latin typeface="Arial"/>
                <a:cs typeface="Arial"/>
              </a:rPr>
              <a:t>481</a:t>
            </a:r>
          </a:p>
        </p:txBody>
      </p:sp>
    </p:spTree>
    <p:extLst>
      <p:ext uri="{BB962C8B-B14F-4D97-AF65-F5344CB8AC3E}">
        <p14:creationId xmlns:p14="http://schemas.microsoft.com/office/powerpoint/2010/main" val="182824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398614"/>
            <a:ext cx="4381500" cy="18542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99189" y="2420762"/>
            <a:ext cx="4345523" cy="4047833"/>
          </a:xfrm>
          <a:prstGeom prst="wedgeRoundRect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/>
              <a:t>Open discussion of the article.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697112" y="2420762"/>
            <a:ext cx="4446888" cy="4047833"/>
          </a:xfrm>
          <a:prstGeom prst="wedgeRoundRect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What mathematical thinking do you want students to learn from playing games/puzzles?</a:t>
            </a:r>
            <a:endParaRPr lang="en-US" sz="4000" dirty="0"/>
          </a:p>
          <a:p>
            <a:pPr algn="ctr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563845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9472" y="178729"/>
            <a:ext cx="7305080" cy="1754327"/>
          </a:xfrm>
          <a:prstGeom prst="rect">
            <a:avLst/>
          </a:prstGeom>
          <a:solidFill>
            <a:srgbClr val="0BE2FF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Games/Puzzles involving 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mathematical thinking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1316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9472" y="2334133"/>
            <a:ext cx="7702849" cy="3816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Mathematical games </a:t>
            </a:r>
            <a:r>
              <a:rPr lang="en-US" sz="2800" dirty="0" smtClean="0"/>
              <a:t>needs </a:t>
            </a:r>
            <a:r>
              <a:rPr lang="en-US" sz="2800" dirty="0"/>
              <a:t>to have two or more players, who take turns, each competing to achieve a winning situation of some kind, each able to exercise some choice about how to move at any time through the playing.  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Four </a:t>
            </a:r>
            <a:r>
              <a:rPr lang="en-US" sz="2800" dirty="0"/>
              <a:t>in a row, chess, </a:t>
            </a:r>
            <a:r>
              <a:rPr lang="en-US" sz="2800" dirty="0" err="1"/>
              <a:t>reversi</a:t>
            </a:r>
            <a:r>
              <a:rPr lang="en-US" sz="2800" dirty="0"/>
              <a:t>, checkers and </a:t>
            </a:r>
            <a:r>
              <a:rPr lang="en-US" sz="2800" dirty="0" err="1"/>
              <a:t>chinese</a:t>
            </a:r>
            <a:r>
              <a:rPr lang="en-US" sz="2800" dirty="0"/>
              <a:t> checkers are all mathematical games. 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9472" y="178729"/>
            <a:ext cx="7305080" cy="1754327"/>
          </a:xfrm>
          <a:prstGeom prst="rect">
            <a:avLst/>
          </a:prstGeom>
          <a:solidFill>
            <a:srgbClr val="0BE2FF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Games/Puzzles involving 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mathematical thinking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308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016" y="1933056"/>
            <a:ext cx="8742984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Tower </a:t>
            </a:r>
            <a:r>
              <a:rPr lang="en-US" sz="2400" dirty="0"/>
              <a:t>of Hanoi, Rubik cube and </a:t>
            </a:r>
            <a:r>
              <a:rPr lang="en-US" sz="2400" dirty="0" err="1"/>
              <a:t>soltaire</a:t>
            </a:r>
            <a:r>
              <a:rPr lang="en-US" sz="2400" dirty="0"/>
              <a:t> (board game </a:t>
            </a:r>
            <a:endParaRPr lang="en-US" sz="2400" dirty="0" smtClean="0"/>
          </a:p>
          <a:p>
            <a:r>
              <a:rPr lang="en-US" sz="2400" dirty="0" smtClean="0"/>
              <a:t>not </a:t>
            </a:r>
            <a:r>
              <a:rPr lang="en-US" sz="2400" dirty="0"/>
              <a:t>card game) are puzzles that involve mathematical thinking.  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Games </a:t>
            </a:r>
            <a:r>
              <a:rPr lang="en-US" sz="2400" dirty="0"/>
              <a:t>that involve strategy are beneficial for supporting mathematical thinking. Games that totally rely on chance are not mathematical games. 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Exploring </a:t>
            </a:r>
            <a:r>
              <a:rPr lang="en-US" sz="2400" dirty="0"/>
              <a:t>whether it matters who goes first builds opportunity for systematic thought and pattern </a:t>
            </a:r>
            <a:r>
              <a:rPr lang="en-US" sz="2400" dirty="0" smtClean="0"/>
              <a:t>recognition giving students </a:t>
            </a:r>
            <a:r>
              <a:rPr lang="en-US" sz="2400" dirty="0"/>
              <a:t>the opportunity to think creatively, identify, test, and refine winning strategies. </a:t>
            </a:r>
          </a:p>
        </p:txBody>
      </p:sp>
      <p:sp>
        <p:nvSpPr>
          <p:cNvPr id="4" name="Rectangle 3"/>
          <p:cNvSpPr/>
          <p:nvPr/>
        </p:nvSpPr>
        <p:spPr>
          <a:xfrm>
            <a:off x="919472" y="178729"/>
            <a:ext cx="7305080" cy="1754327"/>
          </a:xfrm>
          <a:prstGeom prst="rect">
            <a:avLst/>
          </a:prstGeom>
          <a:solidFill>
            <a:srgbClr val="0BE2FF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Games/Puzzles involving 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mathematical thinking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8840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3020</TotalTime>
  <Words>525</Words>
  <Application>Microsoft Macintosh PowerPoint</Application>
  <PresentationFormat>On-screen Show (4:3)</PresentationFormat>
  <Paragraphs>119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Weekly Topic:  Geometric Thinking &amp; Geometric Concepts Mar. 19th,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Warm Up 24 Game</vt:lpstr>
      <vt:lpstr>Tower of Hanoi!!</vt:lpstr>
      <vt:lpstr>PowerPoint Presentation</vt:lpstr>
      <vt:lpstr>Objectives</vt:lpstr>
      <vt:lpstr>Objectives</vt:lpstr>
      <vt:lpstr>PowerPoint Presentation</vt:lpstr>
      <vt:lpstr>PowerPoint Presentation</vt:lpstr>
      <vt:lpstr>PowerPoint Presentation</vt:lpstr>
      <vt:lpstr>Hybrid Course</vt:lpstr>
      <vt:lpstr>Minimum Requirements</vt:lpstr>
      <vt:lpstr>Review Info for next week  </vt:lpstr>
      <vt:lpstr>Review Info for next week  </vt:lpstr>
      <vt:lpstr>PowerPoint Presentation</vt:lpstr>
    </vt:vector>
  </TitlesOfParts>
  <Company>NYC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102</cp:revision>
  <dcterms:created xsi:type="dcterms:W3CDTF">2014-07-24T13:59:12Z</dcterms:created>
  <dcterms:modified xsi:type="dcterms:W3CDTF">2015-04-01T22:59:24Z</dcterms:modified>
</cp:coreProperties>
</file>