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1"/>
  </p:notesMasterIdLst>
  <p:sldIdLst>
    <p:sldId id="258" r:id="rId2"/>
    <p:sldId id="286" r:id="rId3"/>
    <p:sldId id="259" r:id="rId4"/>
    <p:sldId id="318" r:id="rId5"/>
    <p:sldId id="288" r:id="rId6"/>
    <p:sldId id="297" r:id="rId7"/>
    <p:sldId id="322" r:id="rId8"/>
    <p:sldId id="299" r:id="rId9"/>
    <p:sldId id="303" r:id="rId10"/>
    <p:sldId id="325" r:id="rId11"/>
    <p:sldId id="326" r:id="rId12"/>
    <p:sldId id="370"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7" r:id="rId40"/>
    <p:sldId id="358" r:id="rId41"/>
    <p:sldId id="359" r:id="rId42"/>
    <p:sldId id="360" r:id="rId43"/>
    <p:sldId id="361" r:id="rId44"/>
    <p:sldId id="362" r:id="rId45"/>
    <p:sldId id="363" r:id="rId46"/>
    <p:sldId id="364" r:id="rId47"/>
    <p:sldId id="365" r:id="rId48"/>
    <p:sldId id="366" r:id="rId49"/>
    <p:sldId id="367" r:id="rId50"/>
    <p:sldId id="368" r:id="rId51"/>
    <p:sldId id="369" r:id="rId52"/>
    <p:sldId id="321" r:id="rId53"/>
    <p:sldId id="304" r:id="rId54"/>
    <p:sldId id="311" r:id="rId55"/>
    <p:sldId id="309" r:id="rId56"/>
    <p:sldId id="310" r:id="rId57"/>
    <p:sldId id="307" r:id="rId58"/>
    <p:sldId id="319" r:id="rId59"/>
    <p:sldId id="312"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E2FF"/>
    <a:srgbClr val="57B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78" autoAdjust="0"/>
  </p:normalViewPr>
  <p:slideViewPr>
    <p:cSldViewPr snapToGrid="0" snapToObjects="1">
      <p:cViewPr varScale="1">
        <p:scale>
          <a:sx n="63" d="100"/>
          <a:sy n="63" d="100"/>
        </p:scale>
        <p:origin x="-80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8624E7-03E0-C340-9B6C-3B9C7BD1FFA1}" type="datetimeFigureOut">
              <a:rPr lang="en-US" smtClean="0"/>
              <a:t>3/19/15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9B4E46-2EC3-C240-8015-5B8D905C7222}" type="slidenum">
              <a:rPr lang="en-US" smtClean="0"/>
              <a:t>‹#›</a:t>
            </a:fld>
            <a:endParaRPr lang="en-US"/>
          </a:p>
        </p:txBody>
      </p:sp>
    </p:spTree>
    <p:extLst>
      <p:ext uri="{BB962C8B-B14F-4D97-AF65-F5344CB8AC3E}">
        <p14:creationId xmlns:p14="http://schemas.microsoft.com/office/powerpoint/2010/main" val="30880542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CFA6A-5B6A-4459-B843-9FCEBF268FA8}" type="slidenum">
              <a:rPr lang="en-US" smtClean="0"/>
              <a:t>1</a:t>
            </a:fld>
            <a:endParaRPr lang="en-US"/>
          </a:p>
        </p:txBody>
      </p:sp>
    </p:spTree>
    <p:extLst>
      <p:ext uri="{BB962C8B-B14F-4D97-AF65-F5344CB8AC3E}">
        <p14:creationId xmlns:p14="http://schemas.microsoft.com/office/powerpoint/2010/main" val="1205170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3CD3F-04D4-413D-8285-0810BB3E3B65}" type="slidenum">
              <a:rPr lang="en-US"/>
              <a:pPr/>
              <a:t>17</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marL="0" indent="0">
              <a:buFontTx/>
              <a:buNone/>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3CD3F-04D4-413D-8285-0810BB3E3B65}" type="slidenum">
              <a:rPr lang="en-US"/>
              <a:pPr/>
              <a:t>18</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marL="0" indent="0">
              <a:buFontTx/>
              <a:buNone/>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3CD3F-04D4-413D-8285-0810BB3E3B65}" type="slidenum">
              <a:rPr lang="en-US"/>
              <a:pPr/>
              <a:t>34</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marL="228600" indent="-228600">
              <a:buFontTx/>
              <a:buAutoNum type="arabicPeriod"/>
            </a:pPr>
            <a:r>
              <a:rPr lang="en-US"/>
              <a:t>Reciprocal of x = 1/x</a:t>
            </a:r>
          </a:p>
          <a:p>
            <a:pPr marL="228600" indent="-228600">
              <a:buFontTx/>
              <a:buAutoNum type="arabicPeriod"/>
            </a:pPr>
            <a:r>
              <a:rPr lang="en-US"/>
              <a:t>Both the geometric and harmonic means must deal with positive real numbers.  If a zero occurs, the geometric mean is zero, while the denominator for the harmonic mean would be infinity, meaning you’d get as close to zero there as is possible.  With negative numbers any root of a negative puts you in imaginary number land, and regarding the harmonic mean, if they are all negative that would be ok but a mix of neg and pos would result in funky stuff.</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3CD3F-04D4-413D-8285-0810BB3E3B65}" type="slidenum">
              <a:rPr lang="en-US"/>
              <a:pPr/>
              <a:t>35</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marL="228600" indent="-228600">
              <a:buFontTx/>
              <a:buAutoNum type="arabicPeriod"/>
            </a:pPr>
            <a:r>
              <a:rPr lang="en-US"/>
              <a:t>Reciprocal of x = 1/x</a:t>
            </a:r>
          </a:p>
          <a:p>
            <a:pPr marL="228600" indent="-228600">
              <a:buFontTx/>
              <a:buAutoNum type="arabicPeriod"/>
            </a:pPr>
            <a:r>
              <a:rPr lang="en-US"/>
              <a:t>Both the geometric and harmonic means must deal with positive real numbers.  If a zero occurs, the geometric mean is zero, while the denominator for the harmonic mean would be infinity, meaning you’d get as close to zero there as is possible.  With negative numbers any root of a negative puts you in imaginary number land, and regarding the harmonic mean, if they are all negative that would be ok but a mix of neg and pos would result in funky stuff.</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3CD3F-04D4-413D-8285-0810BB3E3B65}" type="slidenum">
              <a:rPr lang="en-US"/>
              <a:pPr/>
              <a:t>36</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marL="228600" indent="-228600">
              <a:buFontTx/>
              <a:buAutoNum type="arabicPeriod"/>
            </a:pPr>
            <a:r>
              <a:rPr lang="en-US"/>
              <a:t>Reciprocal of x = 1/x</a:t>
            </a:r>
          </a:p>
          <a:p>
            <a:pPr marL="228600" indent="-228600">
              <a:buFontTx/>
              <a:buAutoNum type="arabicPeriod"/>
            </a:pPr>
            <a:r>
              <a:rPr lang="en-US"/>
              <a:t>Both the geometric and harmonic means must deal with positive real numbers.  If a zero occurs, the geometric mean is zero, while the denominator for the harmonic mean would be infinity, meaning you’d get as close to zero there as is possible.  With negative numbers any root of a negative puts you in imaginary number land, and regarding the harmonic mean, if they are all negative that would be ok but a mix of neg and pos would result in funky stuff.</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3CD3F-04D4-413D-8285-0810BB3E3B65}" type="slidenum">
              <a:rPr lang="en-US"/>
              <a:pPr/>
              <a:t>37</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marL="228600" indent="-228600">
              <a:buFontTx/>
              <a:buAutoNum type="arabicPeriod"/>
            </a:pPr>
            <a:r>
              <a:rPr lang="en-US"/>
              <a:t>Reciprocal of x = 1/x</a:t>
            </a:r>
          </a:p>
          <a:p>
            <a:pPr marL="228600" indent="-228600">
              <a:buFontTx/>
              <a:buAutoNum type="arabicPeriod"/>
            </a:pPr>
            <a:r>
              <a:rPr lang="en-US"/>
              <a:t>Both the geometric and harmonic means must deal with positive real numbers.  If a zero occurs, the geometric mean is zero, while the denominator for the harmonic mean would be infinity, meaning you’d get as close to zero there as is possible.  With negative numbers any root of a negative puts you in imaginary number land, and regarding the harmonic mean, if they are all negative that would be ok but a mix of neg and pos would result in funky stuff.</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3CD3F-04D4-413D-8285-0810BB3E3B65}" type="slidenum">
              <a:rPr lang="en-US"/>
              <a:pPr/>
              <a:t>38</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marL="228600" indent="-228600">
              <a:buFontTx/>
              <a:buAutoNum type="arabicPeriod"/>
            </a:pPr>
            <a:r>
              <a:rPr lang="en-US"/>
              <a:t>Reciprocal of x = 1/x</a:t>
            </a:r>
          </a:p>
          <a:p>
            <a:pPr marL="228600" indent="-228600">
              <a:buFontTx/>
              <a:buAutoNum type="arabicPeriod"/>
            </a:pPr>
            <a:r>
              <a:rPr lang="en-US"/>
              <a:t>Both the geometric and harmonic means must deal with positive real numbers.  If a zero occurs, the geometric mean is zero, while the denominator for the harmonic mean would be infinity, meaning you’d get as close to zero there as is possible.  With negative numbers any root of a negative puts you in imaginary number land, and regarding the harmonic mean, if they are all negative that would be ok but a mix of neg and pos would result in funky stuff.</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3CD3F-04D4-413D-8285-0810BB3E3B65}" type="slidenum">
              <a:rPr lang="en-US"/>
              <a:pPr/>
              <a:t>39</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marL="228600" indent="-228600">
              <a:buFontTx/>
              <a:buAutoNum type="arabicPeriod"/>
            </a:pPr>
            <a:r>
              <a:rPr lang="en-US" dirty="0"/>
              <a:t>Reciprocal of x = 1/x</a:t>
            </a:r>
          </a:p>
          <a:p>
            <a:pPr marL="228600" indent="-228600">
              <a:buFontTx/>
              <a:buAutoNum type="arabicPeriod"/>
            </a:pPr>
            <a:r>
              <a:rPr lang="en-US" dirty="0"/>
              <a:t>Both the geometric and harmonic means must deal with positive real numbers.  If a zero occurs, the geometric mean is zero, while the denominator for the harmonic mean would be infinity, meaning you’d get as close to zero there as is possible.  With negative numbers any root of a negative puts you in imaginary number land, and regarding the harmonic mean, if they are all negative that would be ok but a mix of </a:t>
            </a:r>
            <a:r>
              <a:rPr lang="en-US" dirty="0" err="1"/>
              <a:t>neg</a:t>
            </a:r>
            <a:r>
              <a:rPr lang="en-US" dirty="0"/>
              <a:t> and </a:t>
            </a:r>
            <a:r>
              <a:rPr lang="en-US" dirty="0" err="1"/>
              <a:t>pos</a:t>
            </a:r>
            <a:r>
              <a:rPr lang="en-US" dirty="0"/>
              <a:t> would result in funky stuff.</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3CD3F-04D4-413D-8285-0810BB3E3B65}" type="slidenum">
              <a:rPr lang="en-US"/>
              <a:pPr/>
              <a:t>40</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marL="228600" indent="-228600">
              <a:buFontTx/>
              <a:buAutoNum type="arabicPeriod"/>
            </a:pPr>
            <a:r>
              <a:rPr lang="en-US" dirty="0"/>
              <a:t>Reciprocal of x = 1/x</a:t>
            </a:r>
          </a:p>
          <a:p>
            <a:pPr marL="228600" indent="-228600">
              <a:buFontTx/>
              <a:buAutoNum type="arabicPeriod"/>
            </a:pPr>
            <a:r>
              <a:rPr lang="en-US" dirty="0"/>
              <a:t>Both the geometric and harmonic means must deal with positive real numbers.  If a zero occurs, the geometric mean is zero, while the denominator for the harmonic mean would be infinity, meaning you’d get as close to zero there as is possible.  With negative numbers any root of a negative puts you in imaginary number land, and regarding the harmonic mean, if they are all negative that would be ok but a mix of </a:t>
            </a:r>
            <a:r>
              <a:rPr lang="en-US" dirty="0" err="1"/>
              <a:t>neg</a:t>
            </a:r>
            <a:r>
              <a:rPr lang="en-US" dirty="0"/>
              <a:t> and </a:t>
            </a:r>
            <a:r>
              <a:rPr lang="en-US" dirty="0" err="1"/>
              <a:t>pos</a:t>
            </a:r>
            <a:r>
              <a:rPr lang="en-US" dirty="0"/>
              <a:t> would result in funky stuff.</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3CD3F-04D4-413D-8285-0810BB3E3B65}" type="slidenum">
              <a:rPr lang="en-US"/>
              <a:pPr/>
              <a:t>41</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marL="228600" indent="-228600">
              <a:buFontTx/>
              <a:buAutoNum type="arabicPeriod"/>
            </a:pPr>
            <a:r>
              <a:rPr lang="en-US" dirty="0"/>
              <a:t>Reciprocal of x = 1/x</a:t>
            </a:r>
          </a:p>
          <a:p>
            <a:pPr marL="228600" indent="-228600">
              <a:buFontTx/>
              <a:buAutoNum type="arabicPeriod"/>
            </a:pPr>
            <a:r>
              <a:rPr lang="en-US" dirty="0"/>
              <a:t>Both the geometric and harmonic means must deal with positive real numbers.  If a zero occurs, the geometric mean is zero, while the denominator for the harmonic mean would be infinity, meaning you’d get as close to zero there as is possible.  With negative numbers any root of a negative puts you in imaginary number land, and regarding the harmonic mean, if they are all negative that would be ok but a mix of </a:t>
            </a:r>
            <a:r>
              <a:rPr lang="en-US" dirty="0" err="1"/>
              <a:t>neg</a:t>
            </a:r>
            <a:r>
              <a:rPr lang="en-US" dirty="0"/>
              <a:t> and </a:t>
            </a:r>
            <a:r>
              <a:rPr lang="en-US" dirty="0" err="1"/>
              <a:t>pos</a:t>
            </a:r>
            <a:r>
              <a:rPr lang="en-US" dirty="0"/>
              <a:t> would result in funky stuff.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CFA6A-5B6A-4459-B843-9FCEBF268FA8}" type="slidenum">
              <a:rPr lang="en-US" smtClean="0"/>
              <a:t>2</a:t>
            </a:fld>
            <a:endParaRPr lang="en-US"/>
          </a:p>
        </p:txBody>
      </p:sp>
    </p:spTree>
    <p:extLst>
      <p:ext uri="{BB962C8B-B14F-4D97-AF65-F5344CB8AC3E}">
        <p14:creationId xmlns:p14="http://schemas.microsoft.com/office/powerpoint/2010/main" val="1205170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3CD3F-04D4-413D-8285-0810BB3E3B65}" type="slidenum">
              <a:rPr lang="en-US"/>
              <a:pPr/>
              <a:t>42</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marL="228600" indent="-228600">
              <a:buFontTx/>
              <a:buAutoNum type="arabicPeriod"/>
            </a:pPr>
            <a:r>
              <a:rPr lang="en-US" dirty="0"/>
              <a:t>Reciprocal of x = 1/x</a:t>
            </a:r>
          </a:p>
          <a:p>
            <a:pPr marL="228600" indent="-228600">
              <a:buFontTx/>
              <a:buAutoNum type="arabicPeriod"/>
            </a:pPr>
            <a:r>
              <a:rPr lang="en-US" dirty="0"/>
              <a:t>Both the geometric and harmonic means must deal with positive real numbers.  If a zero occurs, the geometric mean is zero, while the denominator for the harmonic mean would be infinity, meaning you’d get as close to zero there as is possible.  With negative numbers any root of a negative puts you in imaginary number land, and regarding the harmonic mean, if they are all negative that would be ok but a mix of </a:t>
            </a:r>
            <a:r>
              <a:rPr lang="en-US" dirty="0" err="1"/>
              <a:t>neg</a:t>
            </a:r>
            <a:r>
              <a:rPr lang="en-US" dirty="0"/>
              <a:t> and </a:t>
            </a:r>
            <a:r>
              <a:rPr lang="en-US" dirty="0" err="1"/>
              <a:t>pos</a:t>
            </a:r>
            <a:r>
              <a:rPr lang="en-US" dirty="0"/>
              <a:t> would result in funky stuff.</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3CD3F-04D4-413D-8285-0810BB3E3B65}" type="slidenum">
              <a:rPr lang="en-US"/>
              <a:pPr/>
              <a:t>43</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marL="228600" indent="-228600">
              <a:buFontTx/>
              <a:buAutoNum type="arabicPeriod"/>
            </a:pPr>
            <a:r>
              <a:rPr lang="en-US" dirty="0"/>
              <a:t>Reciprocal of x = 1/x</a:t>
            </a:r>
          </a:p>
          <a:p>
            <a:pPr marL="228600" indent="-228600">
              <a:buFontTx/>
              <a:buAutoNum type="arabicPeriod"/>
            </a:pPr>
            <a:r>
              <a:rPr lang="en-US" dirty="0"/>
              <a:t>Both the geometric and harmonic means must deal with positive real numbers.  If a zero occurs, the geometric mean is zero, while the denominator for the harmonic mean would be infinity, meaning you’d get as close to zero there as is possible.  With negative numbers any root of a negative puts you in imaginary number land, and regarding the harmonic mean, if they are all negative that would be ok but a mix of </a:t>
            </a:r>
            <a:r>
              <a:rPr lang="en-US" dirty="0" err="1"/>
              <a:t>neg</a:t>
            </a:r>
            <a:r>
              <a:rPr lang="en-US" dirty="0"/>
              <a:t> and </a:t>
            </a:r>
            <a:r>
              <a:rPr lang="en-US" dirty="0" err="1"/>
              <a:t>pos</a:t>
            </a:r>
            <a:r>
              <a:rPr lang="en-US" dirty="0"/>
              <a:t> would result in funky stuff.</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3CD3F-04D4-413D-8285-0810BB3E3B65}" type="slidenum">
              <a:rPr lang="en-US"/>
              <a:pPr/>
              <a:t>44</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marL="228600" indent="-228600">
              <a:buFontTx/>
              <a:buAutoNum type="arabicPeriod"/>
            </a:pPr>
            <a:r>
              <a:rPr lang="en-US" dirty="0"/>
              <a:t>Reciprocal of x = 1/x</a:t>
            </a:r>
          </a:p>
          <a:p>
            <a:pPr marL="228600" indent="-228600">
              <a:buFontTx/>
              <a:buAutoNum type="arabicPeriod"/>
            </a:pPr>
            <a:r>
              <a:rPr lang="en-US" dirty="0"/>
              <a:t>Both the geometric and harmonic means must deal with positive real numbers.  If a zero occurs, the geometric mean is zero, while the denominator for the harmonic mean would be infinity, meaning you’d get as close to zero there as is possible.  With negative numbers any root of a negative puts you in imaginary number land, and regarding the harmonic mean, if they are all negative that would be ok but a mix of </a:t>
            </a:r>
            <a:r>
              <a:rPr lang="en-US" dirty="0" err="1"/>
              <a:t>neg</a:t>
            </a:r>
            <a:r>
              <a:rPr lang="en-US" dirty="0"/>
              <a:t> and </a:t>
            </a:r>
            <a:r>
              <a:rPr lang="en-US" dirty="0" err="1"/>
              <a:t>pos</a:t>
            </a:r>
            <a:r>
              <a:rPr lang="en-US" dirty="0"/>
              <a:t> would result in funky stuff.</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3CD3F-04D4-413D-8285-0810BB3E3B65}" type="slidenum">
              <a:rPr lang="en-US"/>
              <a:pPr/>
              <a:t>45</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marL="228600" indent="-228600">
              <a:buFontTx/>
              <a:buAutoNum type="arabicPeriod"/>
            </a:pPr>
            <a:r>
              <a:rPr lang="en-US" dirty="0"/>
              <a:t>Reciprocal of x = 1/x</a:t>
            </a:r>
          </a:p>
          <a:p>
            <a:pPr marL="228600" indent="-228600">
              <a:buFontTx/>
              <a:buAutoNum type="arabicPeriod"/>
            </a:pPr>
            <a:r>
              <a:rPr lang="en-US" dirty="0"/>
              <a:t>Both the geometric and harmonic means must deal with positive real numbers.  If a zero occurs, the geometric mean is zero, while the denominator for the harmonic mean would be infinity, meaning you’d get as close to zero there as is possible.  With negative numbers any root of a negative puts you in imaginary number land, and regarding the harmonic mean, if they are all negative that would be ok but a mix of </a:t>
            </a:r>
            <a:r>
              <a:rPr lang="en-US" dirty="0" err="1"/>
              <a:t>neg</a:t>
            </a:r>
            <a:r>
              <a:rPr lang="en-US" dirty="0"/>
              <a:t> and </a:t>
            </a:r>
            <a:r>
              <a:rPr lang="en-US" dirty="0" err="1"/>
              <a:t>pos</a:t>
            </a:r>
            <a:r>
              <a:rPr lang="en-US" dirty="0"/>
              <a:t> would result in funky stuff.</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3CD3F-04D4-413D-8285-0810BB3E3B65}" type="slidenum">
              <a:rPr lang="en-US"/>
              <a:pPr/>
              <a:t>46</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sv-SE" sz="1200" kern="1200" dirty="0" smtClean="0">
                <a:solidFill>
                  <a:schemeClr val="tx1"/>
                </a:solidFill>
                <a:latin typeface="+mn-lt"/>
                <a:ea typeface="+mn-ea"/>
                <a:cs typeface="+mn-cs"/>
              </a:rPr>
              <a:t>250mL @ 70mL/min = 3.571 mins total </a:t>
            </a:r>
          </a:p>
          <a:p>
            <a:endParaRPr lang="sv-SE" sz="1200" kern="1200" dirty="0" smtClean="0">
              <a:solidFill>
                <a:schemeClr val="tx1"/>
              </a:solidFill>
              <a:latin typeface="+mn-lt"/>
              <a:ea typeface="+mn-ea"/>
              <a:cs typeface="+mn-cs"/>
            </a:endParaRPr>
          </a:p>
          <a:p>
            <a:r>
              <a:rPr lang="sv-SE" sz="1200" kern="1200" dirty="0" smtClean="0">
                <a:solidFill>
                  <a:schemeClr val="tx1"/>
                </a:solidFill>
                <a:latin typeface="+mn-lt"/>
                <a:ea typeface="+mn-ea"/>
                <a:cs typeface="+mn-cs"/>
              </a:rPr>
              <a:t>250mL @ 90mL/min = 2.778 mins total </a:t>
            </a:r>
          </a:p>
          <a:p>
            <a:endParaRPr lang="sv-SE" sz="1200" kern="1200" dirty="0" smtClean="0">
              <a:solidFill>
                <a:schemeClr val="tx1"/>
              </a:solidFill>
              <a:latin typeface="+mn-lt"/>
              <a:ea typeface="+mn-ea"/>
              <a:cs typeface="+mn-cs"/>
            </a:endParaRPr>
          </a:p>
          <a:p>
            <a:r>
              <a:rPr lang="sv-SE" sz="1200" kern="1200" dirty="0" smtClean="0">
                <a:solidFill>
                  <a:schemeClr val="tx1"/>
                </a:solidFill>
                <a:latin typeface="+mn-lt"/>
                <a:ea typeface="+mn-ea"/>
                <a:cs typeface="+mn-cs"/>
              </a:rPr>
              <a:t>So 500mL total in (3.571+2.778) mins total = 500/6.349 = 78.753 </a:t>
            </a:r>
            <a:r>
              <a:rPr lang="sv-SE" sz="1200" kern="1200" dirty="0" err="1" smtClean="0">
                <a:solidFill>
                  <a:schemeClr val="tx1"/>
                </a:solidFill>
                <a:latin typeface="+mn-lt"/>
                <a:ea typeface="+mn-ea"/>
                <a:cs typeface="+mn-cs"/>
              </a:rPr>
              <a:t>mL</a:t>
            </a:r>
            <a:r>
              <a:rPr lang="sv-SE" sz="1200" kern="1200" dirty="0" smtClean="0">
                <a:solidFill>
                  <a:schemeClr val="tx1"/>
                </a:solidFill>
                <a:latin typeface="+mn-lt"/>
                <a:ea typeface="+mn-ea"/>
                <a:cs typeface="+mn-cs"/>
              </a:rPr>
              <a:t>/min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3CD3F-04D4-413D-8285-0810BB3E3B65}" type="slidenum">
              <a:rPr lang="en-US"/>
              <a:pPr/>
              <a:t>10</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marL="228600" indent="-228600">
              <a:buFontTx/>
              <a:buAutoNum type="arabicPeriod"/>
            </a:pPr>
            <a:r>
              <a:rPr lang="en-US"/>
              <a:t>Reciprocal of x = 1/x</a:t>
            </a:r>
          </a:p>
          <a:p>
            <a:pPr marL="228600" indent="-228600">
              <a:buFontTx/>
              <a:buAutoNum type="arabicPeriod"/>
            </a:pPr>
            <a:r>
              <a:rPr lang="en-US"/>
              <a:t>Both the geometric and harmonic means must deal with positive real numbers.  If a zero occurs, the geometric mean is zero, while the denominator for the harmonic mean would be infinity, meaning you’d get as close to zero there as is possible.  With negative numbers any root of a negative puts you in imaginary number land, and regarding the harmonic mean, if they are all negative that would be ok but a mix of neg and pos would result in funky stuff.</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3CD3F-04D4-413D-8285-0810BB3E3B65}" type="slidenum">
              <a:rPr lang="en-US"/>
              <a:pPr/>
              <a:t>11</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marL="228600" indent="-228600">
              <a:buFontTx/>
              <a:buAutoNum type="arabicPeriod"/>
            </a:pPr>
            <a:r>
              <a:rPr lang="en-US"/>
              <a:t>Reciprocal of x = 1/x</a:t>
            </a:r>
          </a:p>
          <a:p>
            <a:pPr marL="228600" indent="-228600">
              <a:buFontTx/>
              <a:buAutoNum type="arabicPeriod"/>
            </a:pPr>
            <a:r>
              <a:rPr lang="en-US"/>
              <a:t>Both the geometric and harmonic means must deal with positive real numbers.  If a zero occurs, the geometric mean is zero, while the denominator for the harmonic mean would be infinity, meaning you’d get as close to zero there as is possible.  With negative numbers any root of a negative puts you in imaginary number land, and regarding the harmonic mean, if they are all negative that would be ok but a mix of neg and pos would result in funky stuff.</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3CD3F-04D4-413D-8285-0810BB3E3B65}" type="slidenum">
              <a:rPr lang="en-US"/>
              <a:pPr/>
              <a:t>12</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marL="228600" indent="-228600">
              <a:buFontTx/>
              <a:buAutoNum type="arabicPeriod"/>
            </a:pPr>
            <a:r>
              <a:rPr lang="en-US"/>
              <a:t>Reciprocal of x = 1/x</a:t>
            </a:r>
          </a:p>
          <a:p>
            <a:pPr marL="228600" indent="-228600">
              <a:buFontTx/>
              <a:buAutoNum type="arabicPeriod"/>
            </a:pPr>
            <a:r>
              <a:rPr lang="en-US"/>
              <a:t>Both the geometric and harmonic means must deal with positive real numbers.  If a zero occurs, the geometric mean is zero, while the denominator for the harmonic mean would be infinity, meaning you’d get as close to zero there as is possible.  With negative numbers any root of a negative puts you in imaginary number land, and regarding the harmonic mean, if they are all negative that would be ok but a mix of neg and pos would result in funky stuff.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3CD3F-04D4-413D-8285-0810BB3E3B65}" type="slidenum">
              <a:rPr lang="en-US"/>
              <a:pPr/>
              <a:t>13</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marL="228600" indent="-228600">
              <a:buFontTx/>
              <a:buAutoNum type="arabicPeriod"/>
            </a:pPr>
            <a:r>
              <a:rPr lang="en-US"/>
              <a:t>Reciprocal of x = 1/x</a:t>
            </a:r>
          </a:p>
          <a:p>
            <a:pPr marL="228600" indent="-228600">
              <a:buFontTx/>
              <a:buAutoNum type="arabicPeriod"/>
            </a:pPr>
            <a:r>
              <a:rPr lang="en-US"/>
              <a:t>Both the geometric and harmonic means must deal with positive real numbers.  If a zero occurs, the geometric mean is zero, while the denominator for the harmonic mean would be infinity, meaning you’d get as close to zero there as is possible.  With negative numbers any root of a negative puts you in imaginary number land, and regarding the harmonic mean, if they are all negative that would be ok but a mix of neg and pos would result in funky stuff.</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3CD3F-04D4-413D-8285-0810BB3E3B65}" type="slidenum">
              <a:rPr lang="en-US"/>
              <a:pPr/>
              <a:t>14</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marL="0" indent="0">
              <a:buFontTx/>
              <a:buNone/>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3CD3F-04D4-413D-8285-0810BB3E3B65}" type="slidenum">
              <a:rPr lang="en-US"/>
              <a:pPr/>
              <a:t>15</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marL="0" indent="0">
              <a:buFontTx/>
              <a:buNone/>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3CD3F-04D4-413D-8285-0810BB3E3B65}" type="slidenum">
              <a:rPr lang="en-US"/>
              <a:pPr/>
              <a:t>16</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marL="0" indent="0">
              <a:buFontTx/>
              <a:buNone/>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6C5678-EE20-4FA5-88E2-6E0BD67A2E26}" type="datetime1">
              <a:rPr lang="en-US" smtClean="0"/>
              <a:t>3/19/15</a:t>
            </a:fld>
            <a:endParaRPr lang="en-US" dirty="0"/>
          </a:p>
        </p:txBody>
      </p:sp>
      <p:sp>
        <p:nvSpPr>
          <p:cNvPr id="5" name="Footer Placeholder 4"/>
          <p:cNvSpPr>
            <a:spLocks noGrp="1"/>
          </p:cNvSpPr>
          <p:nvPr>
            <p:ph type="ftr" sz="quarter" idx="11"/>
          </p:nvPr>
        </p:nvSpPr>
        <p:spPr/>
        <p:txBody>
          <a:bodyPr/>
          <a:lstStyle/>
          <a:p>
            <a:r>
              <a:rPr lang="en-US" smtClean="0"/>
              <a:t>Footer Text</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3482339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3/19/15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120471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3/19/15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95889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1D738E-8962-435F-8C43-147B8DD7E819}" type="datetime1">
              <a:rPr lang="en-US" smtClean="0"/>
              <a:t>3/19/15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405833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3/19/15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71820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CF3C7-6809-4F39-BD67-A75817BDDE0A}" type="datetime1">
              <a:rPr lang="en-US" smtClean="0"/>
              <a:t>3/19/15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36971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EAEB24-CE78-465C-A726-91D0868FA48F}" type="datetime1">
              <a:rPr lang="en-US" smtClean="0"/>
              <a:t>3/19/15</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43746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BAADF0-1749-4E8B-9691-B44A5F8C0895}" type="datetime1">
              <a:rPr lang="en-US" smtClean="0"/>
              <a:t>3/19/15</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19628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3/19/15</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4266725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3/19/15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213958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3/19/15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5029924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4986D-6BE9-4264-908F-02DB36FD8D6C}" type="datetime1">
              <a:rPr lang="en-US" smtClean="0"/>
              <a:t>3/19/15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8582626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 Id="rId3" Type="http://schemas.openxmlformats.org/officeDocument/2006/relationships/image" Target="../media/image11.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 Id="rId3" Type="http://schemas.openxmlformats.org/officeDocument/2006/relationships/image" Target="../media/image11.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mathworld.wolfram.com/GeometricMean.html" TargetMode="External"/><Relationship Id="rId4" Type="http://schemas.openxmlformats.org/officeDocument/2006/relationships/hyperlink" Target="http://mathworld.wolfram.com/HarmonicMean.html" TargetMode="External"/><Relationship Id="rId1" Type="http://schemas.openxmlformats.org/officeDocument/2006/relationships/slideLayout" Target="../slideLayouts/slideLayout2.xml"/><Relationship Id="rId2" Type="http://schemas.openxmlformats.org/officeDocument/2006/relationships/hyperlink" Target="http://mathworld.wolfram.com/ArithmeticMean.html"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9382" y="457200"/>
            <a:ext cx="8642350" cy="2209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
            </a:r>
            <a:br>
              <a:rPr lang="en-US" sz="2800" dirty="0" smtClean="0"/>
            </a:br>
            <a:endParaRPr lang="en-US" sz="2800" dirty="0" smtClean="0"/>
          </a:p>
        </p:txBody>
      </p:sp>
      <p:sp>
        <p:nvSpPr>
          <p:cNvPr id="6" name="TextBox 5"/>
          <p:cNvSpPr txBox="1"/>
          <p:nvPr/>
        </p:nvSpPr>
        <p:spPr>
          <a:xfrm>
            <a:off x="460558" y="282343"/>
            <a:ext cx="7263600" cy="2800767"/>
          </a:xfrm>
          <a:prstGeom prst="rect">
            <a:avLst/>
          </a:prstGeom>
          <a:noFill/>
        </p:spPr>
        <p:txBody>
          <a:bodyPr wrap="square" rtlCol="0">
            <a:spAutoFit/>
          </a:bodyPr>
          <a:lstStyle/>
          <a:p>
            <a:pPr algn="r"/>
            <a:r>
              <a:rPr lang="en-US" sz="2800" dirty="0"/>
              <a:t>EDSE </a:t>
            </a:r>
            <a:r>
              <a:rPr lang="en-US" sz="2800" dirty="0" smtClean="0"/>
              <a:t>2700E</a:t>
            </a:r>
          </a:p>
          <a:p>
            <a:pPr algn="r"/>
            <a:r>
              <a:rPr lang="en-US" sz="2800" i="1" dirty="0"/>
              <a:t>Middle and Secondary School Mathematics: Teaching Developmentally</a:t>
            </a:r>
            <a:r>
              <a:rPr lang="en-US" sz="2800" dirty="0"/>
              <a:t> </a:t>
            </a:r>
          </a:p>
          <a:p>
            <a:pPr algn="r"/>
            <a:r>
              <a:rPr lang="en-US" sz="2800" dirty="0" smtClean="0"/>
              <a:t>Dr. Shana </a:t>
            </a:r>
            <a:r>
              <a:rPr lang="en-US" sz="2800" dirty="0"/>
              <a:t>Elizabeth Henry</a:t>
            </a:r>
          </a:p>
          <a:p>
            <a:pPr algn="r"/>
            <a:r>
              <a:rPr lang="en-US" sz="2800" dirty="0" smtClean="0"/>
              <a:t>19</a:t>
            </a:r>
            <a:r>
              <a:rPr lang="en-US" sz="2800" baseline="30000" dirty="0" smtClean="0"/>
              <a:t>th</a:t>
            </a:r>
            <a:r>
              <a:rPr lang="en-US" sz="2800" dirty="0" smtClean="0"/>
              <a:t> of March 2015</a:t>
            </a:r>
          </a:p>
          <a:p>
            <a:endParaRPr lang="en-US" dirty="0"/>
          </a:p>
          <a:p>
            <a:endParaRPr lang="en-US" dirty="0"/>
          </a:p>
        </p:txBody>
      </p:sp>
      <p:pic>
        <p:nvPicPr>
          <p:cNvPr id="2" name="Picture 1"/>
          <p:cNvPicPr>
            <a:picLocks noChangeAspect="1"/>
          </p:cNvPicPr>
          <p:nvPr/>
        </p:nvPicPr>
        <p:blipFill>
          <a:blip r:embed="rId3"/>
          <a:stretch>
            <a:fillRect/>
          </a:stretch>
        </p:blipFill>
        <p:spPr>
          <a:xfrm>
            <a:off x="1673082" y="1850843"/>
            <a:ext cx="3346999" cy="4079992"/>
          </a:xfrm>
          <a:prstGeom prst="rect">
            <a:avLst/>
          </a:prstGeom>
        </p:spPr>
      </p:pic>
    </p:spTree>
    <p:extLst>
      <p:ext uri="{BB962C8B-B14F-4D97-AF65-F5344CB8AC3E}">
        <p14:creationId xmlns:p14="http://schemas.microsoft.com/office/powerpoint/2010/main" val="7125353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684892"/>
            <a:ext cx="8229600" cy="1143000"/>
          </a:xfrm>
          <a:solidFill>
            <a:srgbClr val="FFFF00"/>
          </a:solidFill>
        </p:spPr>
        <p:txBody>
          <a:bodyPr/>
          <a:lstStyle/>
          <a:p>
            <a:r>
              <a:rPr lang="en-US" dirty="0" smtClean="0"/>
              <a:t>Arithmetic vs. Geometric</a:t>
            </a:r>
            <a:endParaRPr lang="en-US" dirty="0"/>
          </a:p>
        </p:txBody>
      </p:sp>
      <p:pic>
        <p:nvPicPr>
          <p:cNvPr id="2" name="Picture 1"/>
          <p:cNvPicPr>
            <a:picLocks noChangeAspect="1"/>
          </p:cNvPicPr>
          <p:nvPr/>
        </p:nvPicPr>
        <p:blipFill>
          <a:blip r:embed="rId3"/>
          <a:stretch>
            <a:fillRect/>
          </a:stretch>
        </p:blipFill>
        <p:spPr>
          <a:xfrm>
            <a:off x="2924989" y="2246855"/>
            <a:ext cx="3162611" cy="3711907"/>
          </a:xfrm>
          <a:prstGeom prst="rect">
            <a:avLst/>
          </a:prstGeom>
        </p:spPr>
      </p:pic>
    </p:spTree>
    <p:extLst>
      <p:ext uri="{BB962C8B-B14F-4D97-AF65-F5344CB8AC3E}">
        <p14:creationId xmlns:p14="http://schemas.microsoft.com/office/powerpoint/2010/main" val="22158871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solidFill>
            <a:srgbClr val="FFFF00"/>
          </a:solidFill>
        </p:spPr>
        <p:txBody>
          <a:bodyPr/>
          <a:lstStyle/>
          <a:p>
            <a:r>
              <a:rPr lang="en-US" dirty="0"/>
              <a:t>What’s an average?</a:t>
            </a:r>
          </a:p>
        </p:txBody>
      </p:sp>
    </p:spTree>
    <p:extLst>
      <p:ext uri="{BB962C8B-B14F-4D97-AF65-F5344CB8AC3E}">
        <p14:creationId xmlns:p14="http://schemas.microsoft.com/office/powerpoint/2010/main" val="41379097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solidFill>
            <a:srgbClr val="FFFF00"/>
          </a:solidFill>
        </p:spPr>
        <p:txBody>
          <a:bodyPr/>
          <a:lstStyle/>
          <a:p>
            <a:r>
              <a:rPr lang="en-US" dirty="0"/>
              <a:t>What’s an average?</a:t>
            </a:r>
          </a:p>
        </p:txBody>
      </p:sp>
      <p:sp>
        <p:nvSpPr>
          <p:cNvPr id="2" name="Rounded Rectangular Callout 1"/>
          <p:cNvSpPr/>
          <p:nvPr/>
        </p:nvSpPr>
        <p:spPr>
          <a:xfrm>
            <a:off x="1752600" y="2133600"/>
            <a:ext cx="6324600" cy="243840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379" name="Rectangle 3"/>
          <p:cNvSpPr>
            <a:spLocks noGrp="1" noChangeArrowheads="1"/>
          </p:cNvSpPr>
          <p:nvPr>
            <p:ph type="body" idx="1"/>
          </p:nvPr>
        </p:nvSpPr>
        <p:spPr>
          <a:xfrm>
            <a:off x="2286000" y="2286000"/>
            <a:ext cx="5791200" cy="2971799"/>
          </a:xfrm>
        </p:spPr>
        <p:txBody>
          <a:bodyPr>
            <a:noAutofit/>
          </a:bodyPr>
          <a:lstStyle/>
          <a:p>
            <a:pPr marL="0" indent="0">
              <a:lnSpc>
                <a:spcPct val="80000"/>
              </a:lnSpc>
              <a:buNone/>
            </a:pPr>
            <a:r>
              <a:rPr lang="en-US" sz="5400" dirty="0" smtClean="0">
                <a:latin typeface="Jokerman" pitchFamily="82" charset="0"/>
              </a:rPr>
              <a:t>The </a:t>
            </a:r>
            <a:r>
              <a:rPr lang="en-US" sz="5400" dirty="0">
                <a:latin typeface="Jokerman" pitchFamily="82" charset="0"/>
              </a:rPr>
              <a:t>mean we typically use is the </a:t>
            </a:r>
            <a:r>
              <a:rPr lang="en-US" sz="5400" i="1" dirty="0">
                <a:latin typeface="Jokerman" pitchFamily="82" charset="0"/>
              </a:rPr>
              <a:t>arithmetic</a:t>
            </a:r>
            <a:r>
              <a:rPr lang="en-US" sz="5400" dirty="0">
                <a:latin typeface="Jokerman" pitchFamily="82" charset="0"/>
              </a:rPr>
              <a:t> </a:t>
            </a:r>
            <a:r>
              <a:rPr lang="en-US" sz="5400" dirty="0" smtClean="0">
                <a:latin typeface="Jokerman" pitchFamily="82" charset="0"/>
              </a:rPr>
              <a:t>mean</a:t>
            </a:r>
            <a:endParaRPr lang="en-US" sz="5400" dirty="0">
              <a:latin typeface="Jokerman" pitchFamily="82" charset="0"/>
            </a:endParaRPr>
          </a:p>
        </p:txBody>
      </p:sp>
    </p:spTree>
    <p:extLst>
      <p:ext uri="{BB962C8B-B14F-4D97-AF65-F5344CB8AC3E}">
        <p14:creationId xmlns:p14="http://schemas.microsoft.com/office/powerpoint/2010/main" val="322382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676400" y="685800"/>
            <a:ext cx="5562600" cy="3657600"/>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a:latin typeface="Jokerman" pitchFamily="82" charset="0"/>
              </a:rPr>
              <a:t>In fact there are many types of averages.</a:t>
            </a:r>
          </a:p>
          <a:p>
            <a:pPr algn="ctr"/>
            <a:endParaRPr lang="en-US" dirty="0"/>
          </a:p>
        </p:txBody>
      </p:sp>
    </p:spTree>
    <p:extLst>
      <p:ext uri="{BB962C8B-B14F-4D97-AF65-F5344CB8AC3E}">
        <p14:creationId xmlns:p14="http://schemas.microsoft.com/office/powerpoint/2010/main" val="28090698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62345"/>
            <a:ext cx="8229600" cy="1143000"/>
          </a:xfrm>
        </p:spPr>
        <p:txBody>
          <a:bodyPr/>
          <a:lstStyle/>
          <a:p>
            <a:r>
              <a:rPr lang="en-US" dirty="0"/>
              <a:t>What’s an average?</a:t>
            </a:r>
          </a:p>
        </p:txBody>
      </p:sp>
      <p:sp>
        <p:nvSpPr>
          <p:cNvPr id="2" name="Rectangle 1"/>
          <p:cNvSpPr/>
          <p:nvPr/>
        </p:nvSpPr>
        <p:spPr>
          <a:xfrm>
            <a:off x="3429000" y="1524000"/>
            <a:ext cx="5020990"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Arithmetic mean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2771471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62345"/>
            <a:ext cx="8229600" cy="1143000"/>
          </a:xfrm>
        </p:spPr>
        <p:txBody>
          <a:bodyPr/>
          <a:lstStyle/>
          <a:p>
            <a:r>
              <a:rPr lang="en-US" dirty="0"/>
              <a:t>What’s an average?</a:t>
            </a:r>
          </a:p>
        </p:txBody>
      </p:sp>
      <p:sp>
        <p:nvSpPr>
          <p:cNvPr id="2" name="Rectangle 1"/>
          <p:cNvSpPr/>
          <p:nvPr/>
        </p:nvSpPr>
        <p:spPr>
          <a:xfrm>
            <a:off x="3429000" y="1524000"/>
            <a:ext cx="5020990"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Arithmetic mean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Rectangle 4"/>
          <p:cNvSpPr/>
          <p:nvPr/>
        </p:nvSpPr>
        <p:spPr>
          <a:xfrm>
            <a:off x="3429000" y="2743200"/>
            <a:ext cx="4979313"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Geometric</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mean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7196870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62345"/>
            <a:ext cx="8229600" cy="1143000"/>
          </a:xfrm>
        </p:spPr>
        <p:txBody>
          <a:bodyPr/>
          <a:lstStyle/>
          <a:p>
            <a:r>
              <a:rPr lang="en-US" dirty="0"/>
              <a:t>What’s an average?</a:t>
            </a:r>
          </a:p>
        </p:txBody>
      </p:sp>
      <p:sp>
        <p:nvSpPr>
          <p:cNvPr id="2" name="Rectangle 1"/>
          <p:cNvSpPr/>
          <p:nvPr/>
        </p:nvSpPr>
        <p:spPr>
          <a:xfrm>
            <a:off x="3429000" y="1524000"/>
            <a:ext cx="5020990"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Arithmetic mean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Rectangle 4"/>
          <p:cNvSpPr/>
          <p:nvPr/>
        </p:nvSpPr>
        <p:spPr>
          <a:xfrm>
            <a:off x="3429000" y="2743200"/>
            <a:ext cx="4979313"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Geometric</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mean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Rectangle 5"/>
          <p:cNvSpPr/>
          <p:nvPr/>
        </p:nvSpPr>
        <p:spPr>
          <a:xfrm>
            <a:off x="3539639" y="3886200"/>
            <a:ext cx="4758034"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Harmonic</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mean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7095530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62345"/>
            <a:ext cx="8229600" cy="1143000"/>
          </a:xfrm>
        </p:spPr>
        <p:txBody>
          <a:bodyPr/>
          <a:lstStyle/>
          <a:p>
            <a:r>
              <a:rPr lang="en-US" dirty="0"/>
              <a:t>What’s an average?</a:t>
            </a:r>
          </a:p>
        </p:txBody>
      </p:sp>
      <p:sp>
        <p:nvSpPr>
          <p:cNvPr id="2" name="Rectangle 1"/>
          <p:cNvSpPr/>
          <p:nvPr/>
        </p:nvSpPr>
        <p:spPr>
          <a:xfrm>
            <a:off x="3429000" y="1524000"/>
            <a:ext cx="5020990"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Arithmetic mean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Rectangle 4"/>
          <p:cNvSpPr/>
          <p:nvPr/>
        </p:nvSpPr>
        <p:spPr>
          <a:xfrm>
            <a:off x="3429000" y="2743200"/>
            <a:ext cx="4979313"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Geometric</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mean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Rectangle 5"/>
          <p:cNvSpPr/>
          <p:nvPr/>
        </p:nvSpPr>
        <p:spPr>
          <a:xfrm>
            <a:off x="3539639" y="3886200"/>
            <a:ext cx="4758034"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Harmonic</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mean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Left Brace 3"/>
          <p:cNvSpPr/>
          <p:nvPr/>
        </p:nvSpPr>
        <p:spPr>
          <a:xfrm>
            <a:off x="2566555" y="1642765"/>
            <a:ext cx="838200" cy="312420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368171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62345"/>
            <a:ext cx="8229600" cy="1143000"/>
          </a:xfrm>
        </p:spPr>
        <p:txBody>
          <a:bodyPr/>
          <a:lstStyle/>
          <a:p>
            <a:r>
              <a:rPr lang="en-US" dirty="0"/>
              <a:t>What’s an average?</a:t>
            </a:r>
          </a:p>
        </p:txBody>
      </p:sp>
      <p:sp>
        <p:nvSpPr>
          <p:cNvPr id="2" name="Rectangle 1"/>
          <p:cNvSpPr/>
          <p:nvPr/>
        </p:nvSpPr>
        <p:spPr>
          <a:xfrm>
            <a:off x="3429000" y="1524000"/>
            <a:ext cx="5020990"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Arithmetic mean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Rectangle 4"/>
          <p:cNvSpPr/>
          <p:nvPr/>
        </p:nvSpPr>
        <p:spPr>
          <a:xfrm>
            <a:off x="3429000" y="2743200"/>
            <a:ext cx="4979313"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Geometric</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mean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Rectangle 5"/>
          <p:cNvSpPr/>
          <p:nvPr/>
        </p:nvSpPr>
        <p:spPr>
          <a:xfrm>
            <a:off x="3539639" y="3886200"/>
            <a:ext cx="4758034"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Harmonic</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mean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Rectangle 6"/>
          <p:cNvSpPr/>
          <p:nvPr/>
        </p:nvSpPr>
        <p:spPr>
          <a:xfrm>
            <a:off x="297873" y="1912203"/>
            <a:ext cx="2261755" cy="2585323"/>
          </a:xfrm>
          <a:prstGeom prst="rect">
            <a:avLst/>
          </a:prstGeom>
          <a:noFill/>
        </p:spPr>
        <p:txBody>
          <a:bodyPr wrap="squar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Pythagorean</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means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Left Brace 3"/>
          <p:cNvSpPr/>
          <p:nvPr/>
        </p:nvSpPr>
        <p:spPr>
          <a:xfrm>
            <a:off x="2566555" y="1642765"/>
            <a:ext cx="838200" cy="312420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325851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dirty="0" smtClean="0"/>
              <a:t>Background Info</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34282582"/>
              </p:ext>
            </p:extLst>
          </p:nvPr>
        </p:nvGraphicFramePr>
        <p:xfrm>
          <a:off x="179513" y="908720"/>
          <a:ext cx="8075240" cy="5198533"/>
        </p:xfrm>
        <a:graphic>
          <a:graphicData uri="http://schemas.openxmlformats.org/drawingml/2006/table">
            <a:tbl>
              <a:tblPr firstRow="1" bandRow="1">
                <a:tableStyleId>{5C22544A-7EE6-4342-B048-85BDC9FD1C3A}</a:tableStyleId>
              </a:tblPr>
              <a:tblGrid>
                <a:gridCol w="2016223"/>
                <a:gridCol w="1913758"/>
                <a:gridCol w="2185682"/>
                <a:gridCol w="1959577"/>
              </a:tblGrid>
              <a:tr h="626533">
                <a:tc>
                  <a:txBody>
                    <a:bodyPr/>
                    <a:lstStyle/>
                    <a:p>
                      <a:endParaRPr lang="en-US" sz="2800" dirty="0"/>
                    </a:p>
                  </a:txBody>
                  <a:tcPr/>
                </a:tc>
                <a:tc>
                  <a:txBody>
                    <a:bodyPr/>
                    <a:lstStyle/>
                    <a:p>
                      <a:r>
                        <a:rPr lang="en-US" sz="2800" dirty="0" smtClean="0"/>
                        <a:t>Sequence</a:t>
                      </a:r>
                      <a:endParaRPr lang="en-US" sz="2800" dirty="0"/>
                    </a:p>
                  </a:txBody>
                  <a:tcPr/>
                </a:tc>
                <a:tc>
                  <a:txBody>
                    <a:bodyPr/>
                    <a:lstStyle/>
                    <a:p>
                      <a:r>
                        <a:rPr lang="en-US" sz="2800" dirty="0" smtClean="0"/>
                        <a:t>Graph</a:t>
                      </a:r>
                      <a:endParaRPr lang="en-US" sz="2800" dirty="0"/>
                    </a:p>
                  </a:txBody>
                  <a:tcPr/>
                </a:tc>
                <a:tc>
                  <a:txBody>
                    <a:bodyPr/>
                    <a:lstStyle/>
                    <a:p>
                      <a:r>
                        <a:rPr lang="en-US" sz="2800" dirty="0" smtClean="0"/>
                        <a:t>Formula*</a:t>
                      </a:r>
                      <a:endParaRPr lang="en-US" sz="2800" dirty="0"/>
                    </a:p>
                  </a:txBody>
                  <a:tcPr/>
                </a:tc>
              </a:tr>
              <a:tr h="626533">
                <a:tc>
                  <a:txBody>
                    <a:bodyPr/>
                    <a:lstStyle/>
                    <a:p>
                      <a:r>
                        <a:rPr lang="en-US" sz="2800" dirty="0" smtClean="0"/>
                        <a:t>Arithmetic</a:t>
                      </a:r>
                    </a:p>
                    <a:p>
                      <a:r>
                        <a:rPr lang="en-US" sz="2000" b="1" dirty="0" smtClean="0">
                          <a:solidFill>
                            <a:schemeClr val="tx1"/>
                          </a:solidFill>
                        </a:rPr>
                        <a:t>(by ________)</a:t>
                      </a:r>
                      <a:endParaRPr lang="en-US" sz="2000" b="1" dirty="0">
                        <a:solidFill>
                          <a:schemeClr val="tx1"/>
                        </a:solidFill>
                      </a:endParaRPr>
                    </a:p>
                  </a:txBody>
                  <a:tcPr/>
                </a:tc>
                <a:tc>
                  <a:txBody>
                    <a:bodyPr/>
                    <a:lstStyle/>
                    <a:p>
                      <a:r>
                        <a:rPr lang="en-US" sz="2400" dirty="0" smtClean="0"/>
                        <a:t>1, 4,</a:t>
                      </a:r>
                      <a:endParaRPr lang="en-US" sz="2400" dirty="0"/>
                    </a:p>
                  </a:txBody>
                  <a:tcPr/>
                </a:tc>
                <a:tc>
                  <a:txBody>
                    <a:bodyPr/>
                    <a:lstStyle/>
                    <a:p>
                      <a:r>
                        <a:rPr lang="en-US" sz="1800" baseline="0" dirty="0" smtClean="0"/>
                        <a:t> </a:t>
                      </a:r>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dirty="0"/>
                    </a:p>
                  </a:txBody>
                  <a:tcPr/>
                </a:tc>
                <a:tc>
                  <a:txBody>
                    <a:bodyPr/>
                    <a:lstStyle/>
                    <a:p>
                      <a:r>
                        <a:rPr lang="es-CO" sz="1800" b="0" i="1" kern="1200" dirty="0" err="1" smtClean="0">
                          <a:solidFill>
                            <a:schemeClr val="dk1"/>
                          </a:solidFill>
                          <a:latin typeface="+mn-lt"/>
                          <a:ea typeface="+mn-ea"/>
                          <a:cs typeface="+mn-cs"/>
                        </a:rPr>
                        <a:t>a</a:t>
                      </a:r>
                      <a:r>
                        <a:rPr lang="es-CO" sz="1800" b="0" i="1" kern="1200" baseline="-25000" dirty="0" err="1" smtClean="0">
                          <a:solidFill>
                            <a:schemeClr val="dk1"/>
                          </a:solidFill>
                          <a:latin typeface="+mn-lt"/>
                          <a:ea typeface="+mn-ea"/>
                          <a:cs typeface="+mn-cs"/>
                        </a:rPr>
                        <a:t>n</a:t>
                      </a:r>
                      <a:r>
                        <a:rPr lang="es-CO" sz="1800" b="0" i="0" kern="1200" dirty="0" smtClean="0">
                          <a:solidFill>
                            <a:schemeClr val="dk1"/>
                          </a:solidFill>
                          <a:latin typeface="+mn-lt"/>
                          <a:ea typeface="+mn-ea"/>
                          <a:cs typeface="+mn-cs"/>
                        </a:rPr>
                        <a:t> = </a:t>
                      </a:r>
                      <a:r>
                        <a:rPr lang="es-CO" sz="1800" b="0" i="1" kern="1200" dirty="0" smtClean="0">
                          <a:solidFill>
                            <a:schemeClr val="dk1"/>
                          </a:solidFill>
                          <a:latin typeface="+mn-lt"/>
                          <a:ea typeface="+mn-ea"/>
                          <a:cs typeface="+mn-cs"/>
                        </a:rPr>
                        <a:t>a</a:t>
                      </a:r>
                      <a:r>
                        <a:rPr lang="es-CO" sz="1800" b="0" i="0" kern="1200" dirty="0" smtClean="0">
                          <a:solidFill>
                            <a:schemeClr val="dk1"/>
                          </a:solidFill>
                          <a:latin typeface="+mn-lt"/>
                          <a:ea typeface="+mn-ea"/>
                          <a:cs typeface="+mn-cs"/>
                        </a:rPr>
                        <a:t> + (</a:t>
                      </a:r>
                      <a:r>
                        <a:rPr lang="es-CO" sz="1800" b="0" i="1" kern="1200" dirty="0" smtClean="0">
                          <a:solidFill>
                            <a:schemeClr val="dk1"/>
                          </a:solidFill>
                          <a:latin typeface="+mn-lt"/>
                          <a:ea typeface="+mn-ea"/>
                          <a:cs typeface="+mn-cs"/>
                        </a:rPr>
                        <a:t>n</a:t>
                      </a:r>
                      <a:r>
                        <a:rPr lang="es-CO" sz="1800" b="0" i="0" kern="1200" dirty="0" smtClean="0">
                          <a:solidFill>
                            <a:schemeClr val="dk1"/>
                          </a:solidFill>
                          <a:latin typeface="+mn-lt"/>
                          <a:ea typeface="+mn-ea"/>
                          <a:cs typeface="+mn-cs"/>
                        </a:rPr>
                        <a:t> – 1)</a:t>
                      </a:r>
                      <a:r>
                        <a:rPr lang="es-CO" sz="1800" b="0" i="1" kern="1200" dirty="0" smtClean="0">
                          <a:solidFill>
                            <a:schemeClr val="dk1"/>
                          </a:solidFill>
                          <a:latin typeface="+mn-lt"/>
                          <a:ea typeface="+mn-ea"/>
                          <a:cs typeface="+mn-cs"/>
                        </a:rPr>
                        <a:t>d</a:t>
                      </a:r>
                      <a:endParaRPr lang="en-US" sz="1800" dirty="0"/>
                    </a:p>
                  </a:txBody>
                  <a:tcPr/>
                </a:tc>
              </a:tr>
              <a:tr h="626533">
                <a:tc>
                  <a:txBody>
                    <a:bodyPr/>
                    <a:lstStyle/>
                    <a:p>
                      <a:r>
                        <a:rPr lang="en-US" sz="2800" dirty="0" smtClean="0"/>
                        <a:t>Geometric</a:t>
                      </a:r>
                    </a:p>
                    <a:p>
                      <a:r>
                        <a:rPr lang="en-US" sz="2000" b="1" dirty="0" smtClean="0"/>
                        <a:t>(by</a:t>
                      </a:r>
                      <a:r>
                        <a:rPr lang="en-US" sz="2000" b="1" baseline="0" dirty="0" smtClean="0"/>
                        <a:t> _________</a:t>
                      </a:r>
                      <a:r>
                        <a:rPr lang="en-US" sz="2000" b="1" dirty="0" smtClean="0"/>
                        <a:t>)</a:t>
                      </a:r>
                      <a:endParaRPr lang="en-US" sz="2000" b="1" dirty="0"/>
                    </a:p>
                  </a:txBody>
                  <a:tcPr/>
                </a:tc>
                <a:tc>
                  <a:txBody>
                    <a:bodyPr/>
                    <a:lstStyle/>
                    <a:p>
                      <a:r>
                        <a:rPr lang="en-US" sz="2400" dirty="0" smtClean="0"/>
                        <a:t>1, 4</a:t>
                      </a:r>
                      <a:endParaRPr lang="en-US" sz="2400" dirty="0"/>
                    </a:p>
                  </a:txBody>
                  <a:tcPr/>
                </a:tc>
                <a:tc>
                  <a:txBody>
                    <a:bodyPr/>
                    <a:lstStyle/>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r>
                        <a:rPr lang="en-US" sz="1800" baseline="0" dirty="0" smtClean="0"/>
                        <a:t> </a:t>
                      </a:r>
                      <a:endParaRPr lang="en-US" sz="1800" dirty="0"/>
                    </a:p>
                  </a:txBody>
                  <a:tcPr/>
                </a:tc>
                <a:tc>
                  <a:txBody>
                    <a:bodyPr/>
                    <a:lstStyle/>
                    <a:p>
                      <a:r>
                        <a:rPr lang="es-CO" sz="1800" b="0" i="1" kern="1200" dirty="0" err="1" smtClean="0">
                          <a:solidFill>
                            <a:schemeClr val="dk1"/>
                          </a:solidFill>
                          <a:latin typeface="+mn-lt"/>
                          <a:ea typeface="+mn-ea"/>
                          <a:cs typeface="+mn-cs"/>
                        </a:rPr>
                        <a:t>a</a:t>
                      </a:r>
                      <a:r>
                        <a:rPr lang="es-CO" sz="1800" b="0" i="1" kern="1200" baseline="-25000" dirty="0" err="1" smtClean="0">
                          <a:solidFill>
                            <a:schemeClr val="dk1"/>
                          </a:solidFill>
                          <a:latin typeface="+mn-lt"/>
                          <a:ea typeface="+mn-ea"/>
                          <a:cs typeface="+mn-cs"/>
                        </a:rPr>
                        <a:t>n</a:t>
                      </a:r>
                      <a:r>
                        <a:rPr lang="es-CO" sz="1800" b="0" i="0" kern="1200" dirty="0" smtClean="0">
                          <a:solidFill>
                            <a:schemeClr val="dk1"/>
                          </a:solidFill>
                          <a:latin typeface="+mn-lt"/>
                          <a:ea typeface="+mn-ea"/>
                          <a:cs typeface="+mn-cs"/>
                        </a:rPr>
                        <a:t> = </a:t>
                      </a:r>
                      <a:r>
                        <a:rPr lang="es-CO" sz="1800" b="0" i="1" kern="1200" dirty="0" err="1" smtClean="0">
                          <a:solidFill>
                            <a:schemeClr val="dk1"/>
                          </a:solidFill>
                          <a:latin typeface="+mn-lt"/>
                          <a:ea typeface="+mn-ea"/>
                          <a:cs typeface="+mn-cs"/>
                        </a:rPr>
                        <a:t>ar</a:t>
                      </a:r>
                      <a:r>
                        <a:rPr lang="es-CO" sz="1800" b="0" i="0" kern="1200" baseline="30000" dirty="0" smtClean="0">
                          <a:solidFill>
                            <a:schemeClr val="dk1"/>
                          </a:solidFill>
                          <a:latin typeface="+mn-lt"/>
                          <a:ea typeface="+mn-ea"/>
                          <a:cs typeface="+mn-cs"/>
                        </a:rPr>
                        <a:t>(</a:t>
                      </a:r>
                      <a:r>
                        <a:rPr lang="es-CO" sz="1800" b="0" i="1" kern="1200" baseline="30000" dirty="0" smtClean="0">
                          <a:solidFill>
                            <a:schemeClr val="dk1"/>
                          </a:solidFill>
                          <a:latin typeface="+mn-lt"/>
                          <a:ea typeface="+mn-ea"/>
                          <a:cs typeface="+mn-cs"/>
                        </a:rPr>
                        <a:t>n</a:t>
                      </a:r>
                      <a:r>
                        <a:rPr lang="es-CO" sz="1800" b="0" i="0" kern="1200" baseline="30000" dirty="0" smtClean="0">
                          <a:solidFill>
                            <a:schemeClr val="dk1"/>
                          </a:solidFill>
                          <a:latin typeface="+mn-lt"/>
                          <a:ea typeface="+mn-ea"/>
                          <a:cs typeface="+mn-cs"/>
                        </a:rPr>
                        <a:t> – 1)</a:t>
                      </a:r>
                      <a:endParaRPr lang="en-US" sz="1800" dirty="0"/>
                    </a:p>
                  </a:txBody>
                  <a:tcPr/>
                </a:tc>
              </a:tr>
            </a:tbl>
          </a:graphicData>
        </a:graphic>
      </p:graphicFrame>
    </p:spTree>
    <p:extLst>
      <p:ext uri="{BB962C8B-B14F-4D97-AF65-F5344CB8AC3E}">
        <p14:creationId xmlns:p14="http://schemas.microsoft.com/office/powerpoint/2010/main" val="33521369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60952734"/>
              </p:ext>
            </p:extLst>
          </p:nvPr>
        </p:nvGraphicFramePr>
        <p:xfrm>
          <a:off x="-5728" y="2667000"/>
          <a:ext cx="9149728" cy="2921889"/>
        </p:xfrm>
        <a:graphic>
          <a:graphicData uri="http://schemas.openxmlformats.org/drawingml/2006/table">
            <a:tbl>
              <a:tblPr firstRow="1" firstCol="1" bandRow="1"/>
              <a:tblGrid>
                <a:gridCol w="516037"/>
                <a:gridCol w="4664178"/>
                <a:gridCol w="1587806"/>
                <a:gridCol w="2381707"/>
              </a:tblGrid>
              <a:tr h="44853">
                <a:tc>
                  <a:txBody>
                    <a:bodyPr/>
                    <a:lstStyle/>
                    <a:p>
                      <a:pPr marL="0" marR="0">
                        <a:lnSpc>
                          <a:spcPct val="115000"/>
                        </a:lnSpc>
                        <a:spcBef>
                          <a:spcPts val="0"/>
                        </a:spcBef>
                        <a:spcAft>
                          <a:spcPts val="0"/>
                        </a:spcAft>
                      </a:pPr>
                      <a:r>
                        <a:rPr lang="en-US" sz="1600" b="1" dirty="0">
                          <a:effectLst/>
                          <a:latin typeface="Times New Roman"/>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dirty="0">
                          <a:effectLst/>
                          <a:latin typeface="Times New Roman"/>
                          <a:ea typeface="Calibri"/>
                          <a:cs typeface="Times New Roman"/>
                        </a:rPr>
                        <a:t>Activity</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a:effectLst/>
                          <a:latin typeface="Times New Roman"/>
                          <a:ea typeface="Calibri"/>
                          <a:cs typeface="Times New Roman"/>
                        </a:rPr>
                        <a:t>Minutes</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a:effectLst/>
                          <a:latin typeface="Times New Roman"/>
                          <a:ea typeface="Calibri"/>
                          <a:cs typeface="Times New Roman"/>
                        </a:rPr>
                        <a:t>Time</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099">
                <a:tc>
                  <a:txBody>
                    <a:bodyPr/>
                    <a:lstStyle/>
                    <a:p>
                      <a:pPr marL="0" marR="0">
                        <a:lnSpc>
                          <a:spcPct val="115000"/>
                        </a:lnSpc>
                        <a:spcBef>
                          <a:spcPts val="0"/>
                        </a:spcBef>
                        <a:spcAft>
                          <a:spcPts val="0"/>
                        </a:spcAft>
                      </a:pPr>
                      <a:r>
                        <a:rPr lang="en-US" sz="2800" dirty="0">
                          <a:effectLst/>
                          <a:latin typeface="Times New Roman"/>
                          <a:ea typeface="Calibri"/>
                          <a:cs typeface="Times New Roman"/>
                        </a:rPr>
                        <a:t>1</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dirty="0" smtClean="0">
                          <a:effectLst/>
                          <a:latin typeface="Times"/>
                          <a:ea typeface="Calibri"/>
                          <a:cs typeface="Arial"/>
                        </a:rPr>
                        <a:t>Reflection</a:t>
                      </a:r>
                      <a:r>
                        <a:rPr lang="en-US" sz="2800" baseline="0" dirty="0" smtClean="0">
                          <a:effectLst/>
                          <a:latin typeface="Times"/>
                          <a:ea typeface="Calibri"/>
                          <a:cs typeface="Arial"/>
                        </a:rPr>
                        <a:t> of Last Class</a:t>
                      </a:r>
                      <a:endParaRPr lang="en-US" sz="28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dirty="0" smtClean="0">
                          <a:effectLst/>
                          <a:latin typeface="Arial"/>
                          <a:ea typeface="Calibri"/>
                          <a:cs typeface="Times New Roman"/>
                        </a:rPr>
                        <a:t>5 </a:t>
                      </a:r>
                      <a:r>
                        <a:rPr lang="en-US" sz="2800" dirty="0">
                          <a:effectLst/>
                          <a:latin typeface="Arial"/>
                          <a:ea typeface="Calibri"/>
                          <a:cs typeface="Times New Roman"/>
                        </a:rPr>
                        <a:t>min</a:t>
                      </a:r>
                      <a:endParaRPr lang="en-US" sz="28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dirty="0">
                          <a:solidFill>
                            <a:schemeClr val="tx1"/>
                          </a:solidFill>
                          <a:effectLst/>
                          <a:latin typeface="Arial"/>
                          <a:ea typeface="Calibri"/>
                          <a:cs typeface="Times New Roman"/>
                        </a:rPr>
                        <a:t>7:30 – 7</a:t>
                      </a:r>
                      <a:r>
                        <a:rPr lang="en-US" sz="2800" dirty="0" smtClean="0">
                          <a:solidFill>
                            <a:schemeClr val="tx1"/>
                          </a:solidFill>
                          <a:effectLst/>
                          <a:latin typeface="Arial"/>
                          <a:ea typeface="Calibri"/>
                          <a:cs typeface="Times New Roman"/>
                        </a:rPr>
                        <a:t>:35</a:t>
                      </a:r>
                      <a:endParaRPr lang="en-US" sz="2800" dirty="0">
                        <a:solidFill>
                          <a:schemeClr val="tx1"/>
                        </a:solidFill>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526">
                <a:tc>
                  <a:txBody>
                    <a:bodyPr/>
                    <a:lstStyle/>
                    <a:p>
                      <a:pPr marL="0" marR="0">
                        <a:lnSpc>
                          <a:spcPct val="115000"/>
                        </a:lnSpc>
                        <a:spcBef>
                          <a:spcPts val="0"/>
                        </a:spcBef>
                        <a:spcAft>
                          <a:spcPts val="0"/>
                        </a:spcAft>
                      </a:pPr>
                      <a:r>
                        <a:rPr lang="en-US" sz="2800" dirty="0">
                          <a:effectLst/>
                          <a:latin typeface="Times New Roman"/>
                          <a:ea typeface="Calibri"/>
                          <a:cs typeface="Times New Roman"/>
                        </a:rPr>
                        <a:t>2</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r>
                        <a:rPr lang="en-US" sz="2800" dirty="0" smtClean="0">
                          <a:effectLst/>
                          <a:latin typeface="Calibri"/>
                          <a:ea typeface="Calibri"/>
                          <a:cs typeface="Times New Roman"/>
                        </a:rPr>
                        <a:t>Articles, Discussion</a:t>
                      </a:r>
                      <a:r>
                        <a:rPr lang="en-US" sz="2800" baseline="0" dirty="0" smtClean="0">
                          <a:effectLst/>
                          <a:latin typeface="Calibri"/>
                          <a:ea typeface="Calibri"/>
                          <a:cs typeface="Times New Roman"/>
                        </a:rPr>
                        <a:t> Questions</a:t>
                      </a:r>
                      <a:endParaRPr lang="en-US" sz="28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dirty="0" smtClean="0">
                          <a:effectLst/>
                          <a:latin typeface="Arial"/>
                          <a:ea typeface="Calibri"/>
                          <a:cs typeface="Times New Roman"/>
                        </a:rPr>
                        <a:t>15 </a:t>
                      </a:r>
                      <a:r>
                        <a:rPr lang="en-US" sz="2800" dirty="0">
                          <a:effectLst/>
                          <a:latin typeface="Arial"/>
                          <a:ea typeface="Calibri"/>
                          <a:cs typeface="Times New Roman"/>
                        </a:rPr>
                        <a:t>min</a:t>
                      </a:r>
                      <a:endParaRPr lang="en-US" sz="28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dirty="0">
                          <a:effectLst/>
                          <a:latin typeface="Arial"/>
                          <a:ea typeface="Calibri"/>
                          <a:cs typeface="Times New Roman"/>
                        </a:rPr>
                        <a:t>7</a:t>
                      </a:r>
                      <a:r>
                        <a:rPr lang="en-US" sz="2800" dirty="0" smtClean="0">
                          <a:effectLst/>
                          <a:latin typeface="Arial"/>
                          <a:ea typeface="Calibri"/>
                          <a:cs typeface="Times New Roman"/>
                        </a:rPr>
                        <a:t>:35 </a:t>
                      </a:r>
                      <a:r>
                        <a:rPr lang="en-US" sz="2800" dirty="0">
                          <a:effectLst/>
                          <a:latin typeface="Arial"/>
                          <a:ea typeface="Calibri"/>
                          <a:cs typeface="Times New Roman"/>
                        </a:rPr>
                        <a:t>– </a:t>
                      </a:r>
                      <a:r>
                        <a:rPr lang="en-US" sz="2800" dirty="0" smtClean="0">
                          <a:effectLst/>
                          <a:latin typeface="Arial"/>
                          <a:ea typeface="Calibri"/>
                          <a:cs typeface="Times New Roman"/>
                        </a:rPr>
                        <a:t>7:50</a:t>
                      </a:r>
                      <a:endParaRPr lang="en-US" sz="28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526">
                <a:tc>
                  <a:txBody>
                    <a:bodyPr/>
                    <a:lstStyle/>
                    <a:p>
                      <a:pPr marL="0" marR="0">
                        <a:lnSpc>
                          <a:spcPct val="115000"/>
                        </a:lnSpc>
                        <a:spcBef>
                          <a:spcPts val="0"/>
                        </a:spcBef>
                        <a:spcAft>
                          <a:spcPts val="0"/>
                        </a:spcAft>
                      </a:pPr>
                      <a:r>
                        <a:rPr lang="en-US" sz="2800" dirty="0" smtClean="0">
                          <a:effectLst/>
                          <a:latin typeface="Calibri"/>
                          <a:ea typeface="Calibri"/>
                          <a:cs typeface="Times New Roman"/>
                        </a:rPr>
                        <a:t>3</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r>
                        <a:rPr lang="en-US" sz="2800" dirty="0" smtClean="0">
                          <a:effectLst/>
                          <a:latin typeface="Calibri"/>
                          <a:ea typeface="Calibri"/>
                          <a:cs typeface="Times New Roman"/>
                        </a:rPr>
                        <a:t>Planning for Final Project</a:t>
                      </a:r>
                      <a:endParaRPr lang="en-US" sz="28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dirty="0" smtClean="0">
                          <a:effectLst/>
                          <a:latin typeface="Calibri"/>
                          <a:ea typeface="Calibri"/>
                          <a:cs typeface="Times New Roman"/>
                        </a:rPr>
                        <a:t>30 min</a:t>
                      </a:r>
                      <a:endParaRPr lang="en-US" sz="28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US" sz="2800" dirty="0" smtClean="0">
                          <a:effectLst/>
                          <a:latin typeface="Arial"/>
                          <a:ea typeface="Calibri"/>
                          <a:cs typeface="Times New Roman"/>
                        </a:rPr>
                        <a:t>7:50 – 8:20</a:t>
                      </a:r>
                      <a:endParaRPr lang="en-US" sz="2800" dirty="0" smtClean="0">
                        <a:effectLst/>
                        <a:latin typeface="+mn-lt"/>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526">
                <a:tc>
                  <a:txBody>
                    <a:bodyPr/>
                    <a:lstStyle/>
                    <a:p>
                      <a:pPr marL="0" marR="0">
                        <a:lnSpc>
                          <a:spcPct val="115000"/>
                        </a:lnSpc>
                        <a:spcBef>
                          <a:spcPts val="0"/>
                        </a:spcBef>
                        <a:spcAft>
                          <a:spcPts val="0"/>
                        </a:spcAft>
                      </a:pPr>
                      <a:r>
                        <a:rPr lang="en-US" sz="2800" dirty="0" smtClean="0">
                          <a:effectLst/>
                          <a:latin typeface="Times New Roman"/>
                          <a:ea typeface="Calibri"/>
                          <a:cs typeface="Times New Roman"/>
                        </a:rPr>
                        <a:t>4</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indent="0" algn="l" defTabSz="457200" rtl="0" eaLnBrk="1" fontAlgn="auto" latinLnBrk="0" hangingPunct="1">
                        <a:lnSpc>
                          <a:spcPct val="115000"/>
                        </a:lnSpc>
                        <a:spcBef>
                          <a:spcPts val="0"/>
                        </a:spcBef>
                        <a:spcAft>
                          <a:spcPts val="0"/>
                        </a:spcAft>
                        <a:buClrTx/>
                        <a:buSzTx/>
                        <a:buFontTx/>
                        <a:buNone/>
                        <a:tabLst/>
                        <a:defRPr/>
                      </a:pPr>
                      <a:r>
                        <a:rPr lang="en-US" sz="2800" dirty="0" smtClean="0">
                          <a:effectLst/>
                          <a:latin typeface="Times"/>
                          <a:ea typeface="Calibri"/>
                          <a:cs typeface="Arial"/>
                        </a:rPr>
                        <a:t>Activity w/ Summary</a:t>
                      </a:r>
                      <a:endParaRPr lang="en-US" sz="2800" dirty="0" smtClean="0">
                        <a:effectLst/>
                        <a:latin typeface="+mn-lt"/>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dirty="0" smtClean="0">
                          <a:effectLst/>
                          <a:latin typeface="Arial"/>
                          <a:ea typeface="Calibri"/>
                          <a:cs typeface="Times New Roman"/>
                        </a:rPr>
                        <a:t>55 </a:t>
                      </a:r>
                      <a:r>
                        <a:rPr lang="en-US" sz="2800" dirty="0">
                          <a:effectLst/>
                          <a:latin typeface="Arial"/>
                          <a:ea typeface="Calibri"/>
                          <a:cs typeface="Times New Roman"/>
                        </a:rPr>
                        <a:t>min</a:t>
                      </a:r>
                      <a:endParaRPr lang="en-US" sz="28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dirty="0" smtClean="0">
                          <a:effectLst/>
                          <a:latin typeface="Arial"/>
                          <a:ea typeface="Calibri"/>
                          <a:cs typeface="Times New Roman"/>
                        </a:rPr>
                        <a:t>8:20 </a:t>
                      </a:r>
                      <a:r>
                        <a:rPr lang="en-US" sz="2800" dirty="0">
                          <a:effectLst/>
                          <a:latin typeface="Arial"/>
                          <a:ea typeface="Calibri"/>
                          <a:cs typeface="Times New Roman"/>
                        </a:rPr>
                        <a:t>– 9</a:t>
                      </a:r>
                      <a:r>
                        <a:rPr lang="en-US" sz="2800" dirty="0" smtClean="0">
                          <a:effectLst/>
                          <a:latin typeface="Arial"/>
                          <a:ea typeface="Calibri"/>
                          <a:cs typeface="Times New Roman"/>
                        </a:rPr>
                        <a:t>:15</a:t>
                      </a:r>
                      <a:endParaRPr lang="en-US" sz="28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526">
                <a:tc>
                  <a:txBody>
                    <a:bodyPr/>
                    <a:lstStyle/>
                    <a:p>
                      <a:pPr marL="0" marR="0">
                        <a:lnSpc>
                          <a:spcPct val="115000"/>
                        </a:lnSpc>
                        <a:spcBef>
                          <a:spcPts val="0"/>
                        </a:spcBef>
                        <a:spcAft>
                          <a:spcPts val="0"/>
                        </a:spcAft>
                      </a:pPr>
                      <a:r>
                        <a:rPr lang="en-US" sz="2800" dirty="0" smtClean="0">
                          <a:effectLst/>
                          <a:latin typeface="Calibri"/>
                          <a:ea typeface="Calibri"/>
                          <a:cs typeface="Times New Roman"/>
                        </a:rPr>
                        <a:t>5</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US" sz="2800" b="1" dirty="0" smtClean="0">
                          <a:effectLst/>
                          <a:latin typeface="Arial"/>
                          <a:ea typeface="Calibri"/>
                          <a:cs typeface="Times New Roman"/>
                        </a:rPr>
                        <a:t>Review Info for next week</a:t>
                      </a:r>
                      <a:endParaRPr lang="en-US" sz="2800" dirty="0" smtClean="0">
                        <a:effectLst/>
                        <a:latin typeface="+mn-lt"/>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dirty="0" smtClean="0">
                          <a:effectLst/>
                          <a:latin typeface="Arial"/>
                          <a:ea typeface="Calibri"/>
                          <a:cs typeface="Times New Roman"/>
                        </a:rPr>
                        <a:t>5 </a:t>
                      </a:r>
                      <a:r>
                        <a:rPr lang="en-US" sz="2800" dirty="0">
                          <a:effectLst/>
                          <a:latin typeface="Arial"/>
                          <a:ea typeface="Calibri"/>
                          <a:cs typeface="Times New Roman"/>
                        </a:rPr>
                        <a:t>min</a:t>
                      </a:r>
                      <a:endParaRPr lang="en-US" sz="28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dirty="0">
                          <a:effectLst/>
                          <a:latin typeface="Arial"/>
                          <a:ea typeface="Calibri"/>
                          <a:cs typeface="Times New Roman"/>
                        </a:rPr>
                        <a:t>9</a:t>
                      </a:r>
                      <a:r>
                        <a:rPr lang="en-US" sz="2800" dirty="0" smtClean="0">
                          <a:effectLst/>
                          <a:latin typeface="Arial"/>
                          <a:ea typeface="Calibri"/>
                          <a:cs typeface="Times New Roman"/>
                        </a:rPr>
                        <a:t>:15 </a:t>
                      </a:r>
                      <a:r>
                        <a:rPr lang="en-US" sz="2800" dirty="0">
                          <a:effectLst/>
                          <a:latin typeface="Arial"/>
                          <a:ea typeface="Calibri"/>
                          <a:cs typeface="Times New Roman"/>
                        </a:rPr>
                        <a:t>– 9</a:t>
                      </a:r>
                      <a:r>
                        <a:rPr lang="en-US" sz="2800" dirty="0" smtClean="0">
                          <a:effectLst/>
                          <a:latin typeface="Arial"/>
                          <a:ea typeface="Calibri"/>
                          <a:cs typeface="Times New Roman"/>
                        </a:rPr>
                        <a:t>:20</a:t>
                      </a:r>
                      <a:endParaRPr lang="en-US" sz="28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1"/>
          <p:cNvSpPr txBox="1">
            <a:spLocks/>
          </p:cNvSpPr>
          <p:nvPr/>
        </p:nvSpPr>
        <p:spPr>
          <a:xfrm>
            <a:off x="249382" y="457200"/>
            <a:ext cx="8642350" cy="2209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
            </a:r>
            <a:br>
              <a:rPr lang="en-US" sz="2800" dirty="0" smtClean="0"/>
            </a:br>
            <a:endParaRPr lang="en-US" sz="2800" dirty="0" smtClean="0"/>
          </a:p>
        </p:txBody>
      </p:sp>
      <p:sp>
        <p:nvSpPr>
          <p:cNvPr id="6" name="TextBox 5"/>
          <p:cNvSpPr txBox="1"/>
          <p:nvPr/>
        </p:nvSpPr>
        <p:spPr>
          <a:xfrm>
            <a:off x="460558" y="282343"/>
            <a:ext cx="7263600" cy="2800767"/>
          </a:xfrm>
          <a:prstGeom prst="rect">
            <a:avLst/>
          </a:prstGeom>
          <a:noFill/>
        </p:spPr>
        <p:txBody>
          <a:bodyPr wrap="square" rtlCol="0">
            <a:spAutoFit/>
          </a:bodyPr>
          <a:lstStyle/>
          <a:p>
            <a:pPr algn="r"/>
            <a:r>
              <a:rPr lang="en-US" sz="2800" dirty="0"/>
              <a:t>EDSE </a:t>
            </a:r>
            <a:r>
              <a:rPr lang="en-US" sz="2800" dirty="0" smtClean="0"/>
              <a:t>2700E</a:t>
            </a:r>
          </a:p>
          <a:p>
            <a:pPr algn="r"/>
            <a:r>
              <a:rPr lang="en-US" sz="2800" i="1" dirty="0"/>
              <a:t>Middle and Secondary School Mathematics: Teaching Developmentally</a:t>
            </a:r>
            <a:r>
              <a:rPr lang="en-US" sz="2800" dirty="0"/>
              <a:t> </a:t>
            </a:r>
          </a:p>
          <a:p>
            <a:pPr algn="r"/>
            <a:r>
              <a:rPr lang="en-US" sz="2800" dirty="0" smtClean="0"/>
              <a:t>Dr. Shana </a:t>
            </a:r>
            <a:r>
              <a:rPr lang="en-US" sz="2800" dirty="0"/>
              <a:t>Elizabeth Henry</a:t>
            </a:r>
          </a:p>
          <a:p>
            <a:pPr algn="r"/>
            <a:r>
              <a:rPr lang="en-US" sz="2800" dirty="0" smtClean="0"/>
              <a:t>19</a:t>
            </a:r>
            <a:r>
              <a:rPr lang="en-US" sz="2800" baseline="30000" dirty="0" smtClean="0"/>
              <a:t>th</a:t>
            </a:r>
            <a:r>
              <a:rPr lang="en-US" sz="2800" dirty="0" smtClean="0"/>
              <a:t> </a:t>
            </a:r>
            <a:r>
              <a:rPr lang="en-US" sz="2800" dirty="0"/>
              <a:t>of </a:t>
            </a:r>
            <a:r>
              <a:rPr lang="en-US" sz="2800" dirty="0" smtClean="0"/>
              <a:t>March 2015</a:t>
            </a:r>
          </a:p>
          <a:p>
            <a:endParaRPr lang="en-US" dirty="0"/>
          </a:p>
          <a:p>
            <a:endParaRPr lang="en-US" dirty="0"/>
          </a:p>
        </p:txBody>
      </p:sp>
    </p:spTree>
    <p:extLst>
      <p:ext uri="{BB962C8B-B14F-4D97-AF65-F5344CB8AC3E}">
        <p14:creationId xmlns:p14="http://schemas.microsoft.com/office/powerpoint/2010/main" val="15224376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dirty="0" smtClean="0"/>
              <a:t>Background Info</a:t>
            </a:r>
            <a:endParaRPr lang="en-US" dirty="0"/>
          </a:p>
        </p:txBody>
      </p:sp>
      <p:graphicFrame>
        <p:nvGraphicFramePr>
          <p:cNvPr id="4" name="Table 3"/>
          <p:cNvGraphicFramePr>
            <a:graphicFrameLocks noGrp="1"/>
          </p:cNvGraphicFramePr>
          <p:nvPr/>
        </p:nvGraphicFramePr>
        <p:xfrm>
          <a:off x="179513" y="908720"/>
          <a:ext cx="8075240" cy="5198533"/>
        </p:xfrm>
        <a:graphic>
          <a:graphicData uri="http://schemas.openxmlformats.org/drawingml/2006/table">
            <a:tbl>
              <a:tblPr firstRow="1" bandRow="1">
                <a:tableStyleId>{5C22544A-7EE6-4342-B048-85BDC9FD1C3A}</a:tableStyleId>
              </a:tblPr>
              <a:tblGrid>
                <a:gridCol w="2016223"/>
                <a:gridCol w="1913758"/>
                <a:gridCol w="2185682"/>
                <a:gridCol w="1959577"/>
              </a:tblGrid>
              <a:tr h="626533">
                <a:tc>
                  <a:txBody>
                    <a:bodyPr/>
                    <a:lstStyle/>
                    <a:p>
                      <a:endParaRPr lang="en-US" sz="2800" dirty="0"/>
                    </a:p>
                  </a:txBody>
                  <a:tcPr/>
                </a:tc>
                <a:tc>
                  <a:txBody>
                    <a:bodyPr/>
                    <a:lstStyle/>
                    <a:p>
                      <a:r>
                        <a:rPr lang="en-US" sz="2800" dirty="0" smtClean="0"/>
                        <a:t>Sequence</a:t>
                      </a:r>
                      <a:endParaRPr lang="en-US" sz="2800" dirty="0"/>
                    </a:p>
                  </a:txBody>
                  <a:tcPr/>
                </a:tc>
                <a:tc>
                  <a:txBody>
                    <a:bodyPr/>
                    <a:lstStyle/>
                    <a:p>
                      <a:r>
                        <a:rPr lang="en-US" sz="2800" dirty="0" smtClean="0"/>
                        <a:t>Graph</a:t>
                      </a:r>
                      <a:endParaRPr lang="en-US" sz="2800" dirty="0"/>
                    </a:p>
                  </a:txBody>
                  <a:tcPr/>
                </a:tc>
                <a:tc>
                  <a:txBody>
                    <a:bodyPr/>
                    <a:lstStyle/>
                    <a:p>
                      <a:r>
                        <a:rPr lang="en-US" sz="2800" dirty="0" smtClean="0"/>
                        <a:t>Formula*</a:t>
                      </a:r>
                      <a:endParaRPr lang="en-US" sz="2800" dirty="0"/>
                    </a:p>
                  </a:txBody>
                  <a:tcPr/>
                </a:tc>
              </a:tr>
              <a:tr h="626533">
                <a:tc>
                  <a:txBody>
                    <a:bodyPr/>
                    <a:lstStyle/>
                    <a:p>
                      <a:r>
                        <a:rPr lang="en-US" sz="2800" dirty="0" smtClean="0"/>
                        <a:t>Arithmetic</a:t>
                      </a:r>
                    </a:p>
                    <a:p>
                      <a:r>
                        <a:rPr lang="en-US" sz="2000" b="1" dirty="0" smtClean="0">
                          <a:solidFill>
                            <a:schemeClr val="tx1"/>
                          </a:solidFill>
                        </a:rPr>
                        <a:t>(by ________)</a:t>
                      </a:r>
                      <a:endParaRPr lang="en-US" sz="2000" b="1" dirty="0">
                        <a:solidFill>
                          <a:schemeClr val="tx1"/>
                        </a:solidFill>
                      </a:endParaRPr>
                    </a:p>
                  </a:txBody>
                  <a:tcPr/>
                </a:tc>
                <a:tc>
                  <a:txBody>
                    <a:bodyPr/>
                    <a:lstStyle/>
                    <a:p>
                      <a:r>
                        <a:rPr lang="en-US" sz="2400" dirty="0" smtClean="0"/>
                        <a:t>1, 4, 7, 10,</a:t>
                      </a:r>
                      <a:r>
                        <a:rPr lang="en-US" sz="2400" baseline="0" dirty="0" smtClean="0"/>
                        <a:t> 13…</a:t>
                      </a:r>
                      <a:endParaRPr lang="en-US" sz="2400" dirty="0"/>
                    </a:p>
                  </a:txBody>
                  <a:tcPr/>
                </a:tc>
                <a:tc>
                  <a:txBody>
                    <a:bodyPr/>
                    <a:lstStyle/>
                    <a:p>
                      <a:r>
                        <a:rPr lang="en-US" sz="1800" baseline="0" dirty="0" smtClean="0"/>
                        <a:t> </a:t>
                      </a:r>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dirty="0"/>
                    </a:p>
                  </a:txBody>
                  <a:tcPr/>
                </a:tc>
                <a:tc>
                  <a:txBody>
                    <a:bodyPr/>
                    <a:lstStyle/>
                    <a:p>
                      <a:r>
                        <a:rPr lang="es-CO" sz="1800" b="0" i="1" kern="1200" dirty="0" err="1" smtClean="0">
                          <a:solidFill>
                            <a:schemeClr val="dk1"/>
                          </a:solidFill>
                          <a:latin typeface="+mn-lt"/>
                          <a:ea typeface="+mn-ea"/>
                          <a:cs typeface="+mn-cs"/>
                        </a:rPr>
                        <a:t>a</a:t>
                      </a:r>
                      <a:r>
                        <a:rPr lang="es-CO" sz="1800" b="0" i="1" kern="1200" baseline="-25000" dirty="0" err="1" smtClean="0">
                          <a:solidFill>
                            <a:schemeClr val="dk1"/>
                          </a:solidFill>
                          <a:latin typeface="+mn-lt"/>
                          <a:ea typeface="+mn-ea"/>
                          <a:cs typeface="+mn-cs"/>
                        </a:rPr>
                        <a:t>n</a:t>
                      </a:r>
                      <a:r>
                        <a:rPr lang="es-CO" sz="1800" b="0" i="0" kern="1200" dirty="0" smtClean="0">
                          <a:solidFill>
                            <a:schemeClr val="dk1"/>
                          </a:solidFill>
                          <a:latin typeface="+mn-lt"/>
                          <a:ea typeface="+mn-ea"/>
                          <a:cs typeface="+mn-cs"/>
                        </a:rPr>
                        <a:t> = </a:t>
                      </a:r>
                      <a:r>
                        <a:rPr lang="es-CO" sz="1800" b="0" i="1" kern="1200" dirty="0" smtClean="0">
                          <a:solidFill>
                            <a:schemeClr val="dk1"/>
                          </a:solidFill>
                          <a:latin typeface="+mn-lt"/>
                          <a:ea typeface="+mn-ea"/>
                          <a:cs typeface="+mn-cs"/>
                        </a:rPr>
                        <a:t>a</a:t>
                      </a:r>
                      <a:r>
                        <a:rPr lang="es-CO" sz="1800" b="0" i="0" kern="1200" dirty="0" smtClean="0">
                          <a:solidFill>
                            <a:schemeClr val="dk1"/>
                          </a:solidFill>
                          <a:latin typeface="+mn-lt"/>
                          <a:ea typeface="+mn-ea"/>
                          <a:cs typeface="+mn-cs"/>
                        </a:rPr>
                        <a:t> + (</a:t>
                      </a:r>
                      <a:r>
                        <a:rPr lang="es-CO" sz="1800" b="0" i="1" kern="1200" dirty="0" smtClean="0">
                          <a:solidFill>
                            <a:schemeClr val="dk1"/>
                          </a:solidFill>
                          <a:latin typeface="+mn-lt"/>
                          <a:ea typeface="+mn-ea"/>
                          <a:cs typeface="+mn-cs"/>
                        </a:rPr>
                        <a:t>n</a:t>
                      </a:r>
                      <a:r>
                        <a:rPr lang="es-CO" sz="1800" b="0" i="0" kern="1200" dirty="0" smtClean="0">
                          <a:solidFill>
                            <a:schemeClr val="dk1"/>
                          </a:solidFill>
                          <a:latin typeface="+mn-lt"/>
                          <a:ea typeface="+mn-ea"/>
                          <a:cs typeface="+mn-cs"/>
                        </a:rPr>
                        <a:t> – 1)</a:t>
                      </a:r>
                      <a:r>
                        <a:rPr lang="es-CO" sz="1800" b="0" i="1" kern="1200" dirty="0" smtClean="0">
                          <a:solidFill>
                            <a:schemeClr val="dk1"/>
                          </a:solidFill>
                          <a:latin typeface="+mn-lt"/>
                          <a:ea typeface="+mn-ea"/>
                          <a:cs typeface="+mn-cs"/>
                        </a:rPr>
                        <a:t>d</a:t>
                      </a:r>
                      <a:endParaRPr lang="en-US" sz="1800" dirty="0"/>
                    </a:p>
                  </a:txBody>
                  <a:tcPr/>
                </a:tc>
              </a:tr>
              <a:tr h="626533">
                <a:tc>
                  <a:txBody>
                    <a:bodyPr/>
                    <a:lstStyle/>
                    <a:p>
                      <a:r>
                        <a:rPr lang="en-US" sz="2800" dirty="0" smtClean="0"/>
                        <a:t>Geometric</a:t>
                      </a:r>
                    </a:p>
                    <a:p>
                      <a:r>
                        <a:rPr lang="en-US" sz="2000" b="1" dirty="0" smtClean="0"/>
                        <a:t>(by</a:t>
                      </a:r>
                      <a:r>
                        <a:rPr lang="en-US" sz="2000" b="1" baseline="0" dirty="0" smtClean="0"/>
                        <a:t> _________</a:t>
                      </a:r>
                      <a:r>
                        <a:rPr lang="en-US" sz="2000" b="1" dirty="0" smtClean="0"/>
                        <a:t>)</a:t>
                      </a:r>
                      <a:endParaRPr lang="en-US" sz="2000" b="1" dirty="0"/>
                    </a:p>
                  </a:txBody>
                  <a:tcPr/>
                </a:tc>
                <a:tc>
                  <a:txBody>
                    <a:bodyPr/>
                    <a:lstStyle/>
                    <a:p>
                      <a:r>
                        <a:rPr lang="en-US" sz="2400" dirty="0" smtClean="0"/>
                        <a:t>1, 4, 16, 64, 256…</a:t>
                      </a:r>
                      <a:endParaRPr lang="en-US" sz="2400" dirty="0"/>
                    </a:p>
                  </a:txBody>
                  <a:tcPr/>
                </a:tc>
                <a:tc>
                  <a:txBody>
                    <a:bodyPr/>
                    <a:lstStyle/>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r>
                        <a:rPr lang="en-US" sz="1800" baseline="0" dirty="0" smtClean="0"/>
                        <a:t> </a:t>
                      </a:r>
                      <a:endParaRPr lang="en-US" sz="1800" dirty="0"/>
                    </a:p>
                  </a:txBody>
                  <a:tcPr/>
                </a:tc>
                <a:tc>
                  <a:txBody>
                    <a:bodyPr/>
                    <a:lstStyle/>
                    <a:p>
                      <a:r>
                        <a:rPr lang="es-CO" sz="1800" b="0" i="1" kern="1200" dirty="0" err="1" smtClean="0">
                          <a:solidFill>
                            <a:schemeClr val="dk1"/>
                          </a:solidFill>
                          <a:latin typeface="+mn-lt"/>
                          <a:ea typeface="+mn-ea"/>
                          <a:cs typeface="+mn-cs"/>
                        </a:rPr>
                        <a:t>a</a:t>
                      </a:r>
                      <a:r>
                        <a:rPr lang="es-CO" sz="1800" b="0" i="1" kern="1200" baseline="-25000" dirty="0" err="1" smtClean="0">
                          <a:solidFill>
                            <a:schemeClr val="dk1"/>
                          </a:solidFill>
                          <a:latin typeface="+mn-lt"/>
                          <a:ea typeface="+mn-ea"/>
                          <a:cs typeface="+mn-cs"/>
                        </a:rPr>
                        <a:t>n</a:t>
                      </a:r>
                      <a:r>
                        <a:rPr lang="es-CO" sz="1800" b="0" i="0" kern="1200" dirty="0" smtClean="0">
                          <a:solidFill>
                            <a:schemeClr val="dk1"/>
                          </a:solidFill>
                          <a:latin typeface="+mn-lt"/>
                          <a:ea typeface="+mn-ea"/>
                          <a:cs typeface="+mn-cs"/>
                        </a:rPr>
                        <a:t> = </a:t>
                      </a:r>
                      <a:r>
                        <a:rPr lang="es-CO" sz="1800" b="0" i="1" kern="1200" dirty="0" err="1" smtClean="0">
                          <a:solidFill>
                            <a:schemeClr val="dk1"/>
                          </a:solidFill>
                          <a:latin typeface="+mn-lt"/>
                          <a:ea typeface="+mn-ea"/>
                          <a:cs typeface="+mn-cs"/>
                        </a:rPr>
                        <a:t>ar</a:t>
                      </a:r>
                      <a:r>
                        <a:rPr lang="es-CO" sz="1800" b="0" i="0" kern="1200" baseline="30000" dirty="0" smtClean="0">
                          <a:solidFill>
                            <a:schemeClr val="dk1"/>
                          </a:solidFill>
                          <a:latin typeface="+mn-lt"/>
                          <a:ea typeface="+mn-ea"/>
                          <a:cs typeface="+mn-cs"/>
                        </a:rPr>
                        <a:t>(</a:t>
                      </a:r>
                      <a:r>
                        <a:rPr lang="es-CO" sz="1800" b="0" i="1" kern="1200" baseline="30000" dirty="0" smtClean="0">
                          <a:solidFill>
                            <a:schemeClr val="dk1"/>
                          </a:solidFill>
                          <a:latin typeface="+mn-lt"/>
                          <a:ea typeface="+mn-ea"/>
                          <a:cs typeface="+mn-cs"/>
                        </a:rPr>
                        <a:t>n</a:t>
                      </a:r>
                      <a:r>
                        <a:rPr lang="es-CO" sz="1800" b="0" i="0" kern="1200" baseline="30000" dirty="0" smtClean="0">
                          <a:solidFill>
                            <a:schemeClr val="dk1"/>
                          </a:solidFill>
                          <a:latin typeface="+mn-lt"/>
                          <a:ea typeface="+mn-ea"/>
                          <a:cs typeface="+mn-cs"/>
                        </a:rPr>
                        <a:t> – 1)</a:t>
                      </a:r>
                      <a:endParaRPr lang="en-US" sz="1800" dirty="0"/>
                    </a:p>
                  </a:txBody>
                  <a:tcPr/>
                </a:tc>
              </a:tr>
            </a:tbl>
          </a:graphicData>
        </a:graphic>
      </p:graphicFrame>
    </p:spTree>
    <p:extLst>
      <p:ext uri="{BB962C8B-B14F-4D97-AF65-F5344CB8AC3E}">
        <p14:creationId xmlns:p14="http://schemas.microsoft.com/office/powerpoint/2010/main" val="33095034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79513" y="908720"/>
          <a:ext cx="8075240" cy="5472853"/>
        </p:xfrm>
        <a:graphic>
          <a:graphicData uri="http://schemas.openxmlformats.org/drawingml/2006/table">
            <a:tbl>
              <a:tblPr firstRow="1" bandRow="1">
                <a:tableStyleId>{5C22544A-7EE6-4342-B048-85BDC9FD1C3A}</a:tableStyleId>
              </a:tblPr>
              <a:tblGrid>
                <a:gridCol w="2016223"/>
                <a:gridCol w="1913758"/>
                <a:gridCol w="2185682"/>
                <a:gridCol w="1959577"/>
              </a:tblGrid>
              <a:tr h="626533">
                <a:tc>
                  <a:txBody>
                    <a:bodyPr/>
                    <a:lstStyle/>
                    <a:p>
                      <a:endParaRPr lang="en-US" sz="2800" dirty="0"/>
                    </a:p>
                  </a:txBody>
                  <a:tcPr/>
                </a:tc>
                <a:tc>
                  <a:txBody>
                    <a:bodyPr/>
                    <a:lstStyle/>
                    <a:p>
                      <a:r>
                        <a:rPr lang="en-US" sz="2800" dirty="0" smtClean="0"/>
                        <a:t>Sequence</a:t>
                      </a:r>
                      <a:endParaRPr lang="en-US" sz="2800" dirty="0"/>
                    </a:p>
                  </a:txBody>
                  <a:tcPr/>
                </a:tc>
                <a:tc>
                  <a:txBody>
                    <a:bodyPr/>
                    <a:lstStyle/>
                    <a:p>
                      <a:r>
                        <a:rPr lang="en-US" sz="2800" dirty="0" smtClean="0"/>
                        <a:t>Graph</a:t>
                      </a:r>
                      <a:endParaRPr lang="en-US" sz="2800" dirty="0"/>
                    </a:p>
                  </a:txBody>
                  <a:tcPr/>
                </a:tc>
                <a:tc>
                  <a:txBody>
                    <a:bodyPr/>
                    <a:lstStyle/>
                    <a:p>
                      <a:r>
                        <a:rPr lang="en-US" sz="2800" dirty="0" smtClean="0"/>
                        <a:t>Formula*</a:t>
                      </a:r>
                      <a:endParaRPr lang="en-US" sz="2800" dirty="0"/>
                    </a:p>
                  </a:txBody>
                  <a:tcPr/>
                </a:tc>
              </a:tr>
              <a:tr h="626533">
                <a:tc>
                  <a:txBody>
                    <a:bodyPr/>
                    <a:lstStyle/>
                    <a:p>
                      <a:r>
                        <a:rPr lang="en-US" sz="2800" dirty="0" smtClean="0"/>
                        <a:t>Arithmetic</a:t>
                      </a:r>
                    </a:p>
                    <a:p>
                      <a:r>
                        <a:rPr lang="en-US" sz="2000" b="1" dirty="0" smtClean="0">
                          <a:solidFill>
                            <a:schemeClr val="tx1"/>
                          </a:solidFill>
                        </a:rPr>
                        <a:t>(by adding)</a:t>
                      </a:r>
                      <a:endParaRPr lang="en-US" sz="2000" b="1" dirty="0">
                        <a:solidFill>
                          <a:schemeClr val="tx1"/>
                        </a:solidFill>
                      </a:endParaRPr>
                    </a:p>
                  </a:txBody>
                  <a:tcPr/>
                </a:tc>
                <a:tc>
                  <a:txBody>
                    <a:bodyPr/>
                    <a:lstStyle/>
                    <a:p>
                      <a:r>
                        <a:rPr lang="en-US" sz="2400" dirty="0" smtClean="0"/>
                        <a:t>1, 4, 7, 10,</a:t>
                      </a:r>
                      <a:r>
                        <a:rPr lang="en-US" sz="2400" baseline="0" dirty="0" smtClean="0"/>
                        <a:t> 13…</a:t>
                      </a:r>
                      <a:endParaRPr lang="en-US" sz="2400" dirty="0"/>
                    </a:p>
                  </a:txBody>
                  <a:tcPr/>
                </a:tc>
                <a:tc>
                  <a:txBody>
                    <a:bodyPr/>
                    <a:lstStyle/>
                    <a:p>
                      <a:r>
                        <a:rPr lang="en-US" sz="1800" baseline="0" dirty="0" smtClean="0"/>
                        <a:t> __________</a:t>
                      </a:r>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dirty="0"/>
                    </a:p>
                  </a:txBody>
                  <a:tcPr/>
                </a:tc>
                <a:tc>
                  <a:txBody>
                    <a:bodyPr/>
                    <a:lstStyle/>
                    <a:p>
                      <a:r>
                        <a:rPr lang="es-CO" sz="1800" b="0" i="1" kern="1200" dirty="0" err="1" smtClean="0">
                          <a:solidFill>
                            <a:schemeClr val="dk1"/>
                          </a:solidFill>
                          <a:latin typeface="+mn-lt"/>
                          <a:ea typeface="+mn-ea"/>
                          <a:cs typeface="+mn-cs"/>
                        </a:rPr>
                        <a:t>a</a:t>
                      </a:r>
                      <a:r>
                        <a:rPr lang="es-CO" sz="1800" b="0" i="1" kern="1200" baseline="-25000" dirty="0" err="1" smtClean="0">
                          <a:solidFill>
                            <a:schemeClr val="dk1"/>
                          </a:solidFill>
                          <a:latin typeface="+mn-lt"/>
                          <a:ea typeface="+mn-ea"/>
                          <a:cs typeface="+mn-cs"/>
                        </a:rPr>
                        <a:t>n</a:t>
                      </a:r>
                      <a:r>
                        <a:rPr lang="es-CO" sz="1800" b="0" i="0" kern="1200" dirty="0" smtClean="0">
                          <a:solidFill>
                            <a:schemeClr val="dk1"/>
                          </a:solidFill>
                          <a:latin typeface="+mn-lt"/>
                          <a:ea typeface="+mn-ea"/>
                          <a:cs typeface="+mn-cs"/>
                        </a:rPr>
                        <a:t> = </a:t>
                      </a:r>
                      <a:r>
                        <a:rPr lang="es-CO" sz="1800" b="0" i="1" kern="1200" dirty="0" smtClean="0">
                          <a:solidFill>
                            <a:schemeClr val="dk1"/>
                          </a:solidFill>
                          <a:latin typeface="+mn-lt"/>
                          <a:ea typeface="+mn-ea"/>
                          <a:cs typeface="+mn-cs"/>
                        </a:rPr>
                        <a:t>a</a:t>
                      </a:r>
                      <a:r>
                        <a:rPr lang="es-CO" sz="1800" b="0" i="0" kern="1200" dirty="0" smtClean="0">
                          <a:solidFill>
                            <a:schemeClr val="dk1"/>
                          </a:solidFill>
                          <a:latin typeface="+mn-lt"/>
                          <a:ea typeface="+mn-ea"/>
                          <a:cs typeface="+mn-cs"/>
                        </a:rPr>
                        <a:t> + (</a:t>
                      </a:r>
                      <a:r>
                        <a:rPr lang="es-CO" sz="1800" b="0" i="1" kern="1200" dirty="0" smtClean="0">
                          <a:solidFill>
                            <a:schemeClr val="dk1"/>
                          </a:solidFill>
                          <a:latin typeface="+mn-lt"/>
                          <a:ea typeface="+mn-ea"/>
                          <a:cs typeface="+mn-cs"/>
                        </a:rPr>
                        <a:t>n</a:t>
                      </a:r>
                      <a:r>
                        <a:rPr lang="es-CO" sz="1800" b="0" i="0" kern="1200" dirty="0" smtClean="0">
                          <a:solidFill>
                            <a:schemeClr val="dk1"/>
                          </a:solidFill>
                          <a:latin typeface="+mn-lt"/>
                          <a:ea typeface="+mn-ea"/>
                          <a:cs typeface="+mn-cs"/>
                        </a:rPr>
                        <a:t> – 1)</a:t>
                      </a:r>
                      <a:r>
                        <a:rPr lang="es-CO" sz="1800" b="0" i="1" kern="1200" dirty="0" smtClean="0">
                          <a:solidFill>
                            <a:schemeClr val="dk1"/>
                          </a:solidFill>
                          <a:latin typeface="+mn-lt"/>
                          <a:ea typeface="+mn-ea"/>
                          <a:cs typeface="+mn-cs"/>
                        </a:rPr>
                        <a:t>d</a:t>
                      </a:r>
                      <a:endParaRPr lang="en-US" sz="1800" dirty="0"/>
                    </a:p>
                  </a:txBody>
                  <a:tcPr/>
                </a:tc>
              </a:tr>
              <a:tr h="626533">
                <a:tc>
                  <a:txBody>
                    <a:bodyPr/>
                    <a:lstStyle/>
                    <a:p>
                      <a:r>
                        <a:rPr lang="en-US" sz="2800" dirty="0" smtClean="0"/>
                        <a:t>Geometric</a:t>
                      </a:r>
                    </a:p>
                    <a:p>
                      <a:r>
                        <a:rPr lang="en-US" sz="2000" b="1" dirty="0" smtClean="0"/>
                        <a:t>(by</a:t>
                      </a:r>
                      <a:r>
                        <a:rPr lang="en-US" sz="2000" b="1" baseline="0" dirty="0" smtClean="0"/>
                        <a:t> _________</a:t>
                      </a:r>
                      <a:r>
                        <a:rPr lang="en-US" sz="2000" b="1" dirty="0" smtClean="0"/>
                        <a:t>)</a:t>
                      </a:r>
                      <a:endParaRPr lang="en-US" sz="2000" b="1" dirty="0"/>
                    </a:p>
                  </a:txBody>
                  <a:tcPr/>
                </a:tc>
                <a:tc>
                  <a:txBody>
                    <a:bodyPr/>
                    <a:lstStyle/>
                    <a:p>
                      <a:r>
                        <a:rPr lang="en-US" sz="2400" dirty="0" smtClean="0"/>
                        <a:t>1, 4, 16, 64, 256…</a:t>
                      </a:r>
                      <a:endParaRPr lang="en-US" sz="2400" dirty="0"/>
                    </a:p>
                  </a:txBody>
                  <a:tcPr/>
                </a:tc>
                <a:tc>
                  <a:txBody>
                    <a:bodyPr/>
                    <a:lstStyle/>
                    <a:p>
                      <a:r>
                        <a:rPr lang="en-US" sz="1800" dirty="0" smtClean="0"/>
                        <a:t>____________</a:t>
                      </a:r>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r>
                        <a:rPr lang="en-US" sz="1800" baseline="0" dirty="0" smtClean="0"/>
                        <a:t> </a:t>
                      </a:r>
                      <a:endParaRPr lang="en-US" sz="1800" dirty="0"/>
                    </a:p>
                  </a:txBody>
                  <a:tcPr/>
                </a:tc>
                <a:tc>
                  <a:txBody>
                    <a:bodyPr/>
                    <a:lstStyle/>
                    <a:p>
                      <a:r>
                        <a:rPr lang="es-CO" sz="1800" b="0" i="1" kern="1200" dirty="0" err="1" smtClean="0">
                          <a:solidFill>
                            <a:schemeClr val="dk1"/>
                          </a:solidFill>
                          <a:latin typeface="+mn-lt"/>
                          <a:ea typeface="+mn-ea"/>
                          <a:cs typeface="+mn-cs"/>
                        </a:rPr>
                        <a:t>a</a:t>
                      </a:r>
                      <a:r>
                        <a:rPr lang="es-CO" sz="1800" b="0" i="1" kern="1200" baseline="-25000" dirty="0" err="1" smtClean="0">
                          <a:solidFill>
                            <a:schemeClr val="dk1"/>
                          </a:solidFill>
                          <a:latin typeface="+mn-lt"/>
                          <a:ea typeface="+mn-ea"/>
                          <a:cs typeface="+mn-cs"/>
                        </a:rPr>
                        <a:t>n</a:t>
                      </a:r>
                      <a:r>
                        <a:rPr lang="es-CO" sz="1800" b="0" i="0" kern="1200" dirty="0" smtClean="0">
                          <a:solidFill>
                            <a:schemeClr val="dk1"/>
                          </a:solidFill>
                          <a:latin typeface="+mn-lt"/>
                          <a:ea typeface="+mn-ea"/>
                          <a:cs typeface="+mn-cs"/>
                        </a:rPr>
                        <a:t> = </a:t>
                      </a:r>
                      <a:r>
                        <a:rPr lang="es-CO" sz="1800" b="0" i="1" kern="1200" dirty="0" err="1" smtClean="0">
                          <a:solidFill>
                            <a:schemeClr val="dk1"/>
                          </a:solidFill>
                          <a:latin typeface="+mn-lt"/>
                          <a:ea typeface="+mn-ea"/>
                          <a:cs typeface="+mn-cs"/>
                        </a:rPr>
                        <a:t>ar</a:t>
                      </a:r>
                      <a:r>
                        <a:rPr lang="es-CO" sz="1800" b="0" i="0" kern="1200" baseline="30000" dirty="0" smtClean="0">
                          <a:solidFill>
                            <a:schemeClr val="dk1"/>
                          </a:solidFill>
                          <a:latin typeface="+mn-lt"/>
                          <a:ea typeface="+mn-ea"/>
                          <a:cs typeface="+mn-cs"/>
                        </a:rPr>
                        <a:t>(</a:t>
                      </a:r>
                      <a:r>
                        <a:rPr lang="es-CO" sz="1800" b="0" i="1" kern="1200" baseline="30000" dirty="0" smtClean="0">
                          <a:solidFill>
                            <a:schemeClr val="dk1"/>
                          </a:solidFill>
                          <a:latin typeface="+mn-lt"/>
                          <a:ea typeface="+mn-ea"/>
                          <a:cs typeface="+mn-cs"/>
                        </a:rPr>
                        <a:t>n</a:t>
                      </a:r>
                      <a:r>
                        <a:rPr lang="es-CO" sz="1800" b="0" i="0" kern="1200" baseline="30000" dirty="0" smtClean="0">
                          <a:solidFill>
                            <a:schemeClr val="dk1"/>
                          </a:solidFill>
                          <a:latin typeface="+mn-lt"/>
                          <a:ea typeface="+mn-ea"/>
                          <a:cs typeface="+mn-cs"/>
                        </a:rPr>
                        <a:t> – 1)</a:t>
                      </a:r>
                      <a:endParaRPr lang="en-US" sz="1800" dirty="0"/>
                    </a:p>
                  </a:txBody>
                  <a:tcPr/>
                </a:tc>
              </a:tr>
            </a:tbl>
          </a:graphicData>
        </a:graphic>
      </p:graphicFrame>
      <p:pic>
        <p:nvPicPr>
          <p:cNvPr id="7170" name="Picture 2" descr="http://www.regentsprep.org/Regents/math/algtrig/ATP2/arithgraph.gif"/>
          <p:cNvPicPr>
            <a:picLocks noChangeAspect="1" noChangeArrowheads="1"/>
          </p:cNvPicPr>
          <p:nvPr/>
        </p:nvPicPr>
        <p:blipFill>
          <a:blip r:embed="rId2" cstate="print"/>
          <a:srcRect/>
          <a:stretch>
            <a:fillRect/>
          </a:stretch>
        </p:blipFill>
        <p:spPr bwMode="auto">
          <a:xfrm>
            <a:off x="4427984" y="1916832"/>
            <a:ext cx="1732756" cy="1732756"/>
          </a:xfrm>
          <a:prstGeom prst="rect">
            <a:avLst/>
          </a:prstGeom>
          <a:noFill/>
        </p:spPr>
      </p:pic>
      <p:pic>
        <p:nvPicPr>
          <p:cNvPr id="7172" name="Picture 4" descr="http://www.regentsprep.org/Regents/math/algtrig/ATP2/geometricgraph.gif"/>
          <p:cNvPicPr>
            <a:picLocks noChangeAspect="1" noChangeArrowheads="1"/>
          </p:cNvPicPr>
          <p:nvPr/>
        </p:nvPicPr>
        <p:blipFill>
          <a:blip r:embed="rId3" cstate="print"/>
          <a:srcRect/>
          <a:stretch>
            <a:fillRect/>
          </a:stretch>
        </p:blipFill>
        <p:spPr bwMode="auto">
          <a:xfrm>
            <a:off x="4427984" y="4221088"/>
            <a:ext cx="1872208" cy="1872208"/>
          </a:xfrm>
          <a:prstGeom prst="rect">
            <a:avLst/>
          </a:prstGeom>
          <a:noFill/>
        </p:spPr>
      </p:pic>
    </p:spTree>
    <p:extLst>
      <p:ext uri="{BB962C8B-B14F-4D97-AF65-F5344CB8AC3E}">
        <p14:creationId xmlns:p14="http://schemas.microsoft.com/office/powerpoint/2010/main" val="41294132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79513" y="908720"/>
          <a:ext cx="8075240" cy="5472853"/>
        </p:xfrm>
        <a:graphic>
          <a:graphicData uri="http://schemas.openxmlformats.org/drawingml/2006/table">
            <a:tbl>
              <a:tblPr firstRow="1" bandRow="1">
                <a:tableStyleId>{5C22544A-7EE6-4342-B048-85BDC9FD1C3A}</a:tableStyleId>
              </a:tblPr>
              <a:tblGrid>
                <a:gridCol w="2016223"/>
                <a:gridCol w="1913758"/>
                <a:gridCol w="2185682"/>
                <a:gridCol w="1959577"/>
              </a:tblGrid>
              <a:tr h="626533">
                <a:tc>
                  <a:txBody>
                    <a:bodyPr/>
                    <a:lstStyle/>
                    <a:p>
                      <a:endParaRPr lang="en-US" sz="2800" dirty="0"/>
                    </a:p>
                  </a:txBody>
                  <a:tcPr/>
                </a:tc>
                <a:tc>
                  <a:txBody>
                    <a:bodyPr/>
                    <a:lstStyle/>
                    <a:p>
                      <a:r>
                        <a:rPr lang="en-US" sz="2800" dirty="0" smtClean="0"/>
                        <a:t>Sequence</a:t>
                      </a:r>
                      <a:endParaRPr lang="en-US" sz="2800" dirty="0"/>
                    </a:p>
                  </a:txBody>
                  <a:tcPr/>
                </a:tc>
                <a:tc>
                  <a:txBody>
                    <a:bodyPr/>
                    <a:lstStyle/>
                    <a:p>
                      <a:r>
                        <a:rPr lang="en-US" sz="2800" dirty="0" smtClean="0"/>
                        <a:t>Graph</a:t>
                      </a:r>
                      <a:endParaRPr lang="en-US" sz="2800" dirty="0"/>
                    </a:p>
                  </a:txBody>
                  <a:tcPr/>
                </a:tc>
                <a:tc>
                  <a:txBody>
                    <a:bodyPr/>
                    <a:lstStyle/>
                    <a:p>
                      <a:r>
                        <a:rPr lang="en-US" sz="2800" dirty="0" smtClean="0"/>
                        <a:t>Formula*</a:t>
                      </a:r>
                      <a:endParaRPr lang="en-US" sz="2800" dirty="0"/>
                    </a:p>
                  </a:txBody>
                  <a:tcPr/>
                </a:tc>
              </a:tr>
              <a:tr h="626533">
                <a:tc>
                  <a:txBody>
                    <a:bodyPr/>
                    <a:lstStyle/>
                    <a:p>
                      <a:r>
                        <a:rPr lang="en-US" sz="2800" dirty="0" smtClean="0"/>
                        <a:t>Arithmetic</a:t>
                      </a:r>
                    </a:p>
                    <a:p>
                      <a:r>
                        <a:rPr lang="en-US" sz="2000" b="1" dirty="0" smtClean="0">
                          <a:solidFill>
                            <a:schemeClr val="tx1"/>
                          </a:solidFill>
                        </a:rPr>
                        <a:t>(by adding)</a:t>
                      </a:r>
                      <a:endParaRPr lang="en-US" sz="2000" b="1" dirty="0">
                        <a:solidFill>
                          <a:schemeClr val="tx1"/>
                        </a:solidFill>
                      </a:endParaRPr>
                    </a:p>
                  </a:txBody>
                  <a:tcPr/>
                </a:tc>
                <a:tc>
                  <a:txBody>
                    <a:bodyPr/>
                    <a:lstStyle/>
                    <a:p>
                      <a:r>
                        <a:rPr lang="en-US" sz="2400" dirty="0" smtClean="0"/>
                        <a:t>1, 4, 7, 10,</a:t>
                      </a:r>
                      <a:r>
                        <a:rPr lang="en-US" sz="2400" baseline="0" dirty="0" smtClean="0"/>
                        <a:t> 13…</a:t>
                      </a:r>
                      <a:endParaRPr lang="en-US" sz="2400" dirty="0"/>
                    </a:p>
                  </a:txBody>
                  <a:tcPr/>
                </a:tc>
                <a:tc>
                  <a:txBody>
                    <a:bodyPr/>
                    <a:lstStyle/>
                    <a:p>
                      <a:r>
                        <a:rPr lang="en-US" sz="1800" baseline="0" dirty="0" smtClean="0"/>
                        <a:t> __________</a:t>
                      </a:r>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dirty="0"/>
                    </a:p>
                  </a:txBody>
                  <a:tcPr/>
                </a:tc>
                <a:tc>
                  <a:txBody>
                    <a:bodyPr/>
                    <a:lstStyle/>
                    <a:p>
                      <a:r>
                        <a:rPr lang="es-CO" sz="1800" b="0" i="1" kern="1200" dirty="0" err="1" smtClean="0">
                          <a:solidFill>
                            <a:schemeClr val="dk1"/>
                          </a:solidFill>
                          <a:latin typeface="+mn-lt"/>
                          <a:ea typeface="+mn-ea"/>
                          <a:cs typeface="+mn-cs"/>
                        </a:rPr>
                        <a:t>a</a:t>
                      </a:r>
                      <a:r>
                        <a:rPr lang="es-CO" sz="1800" b="0" i="1" kern="1200" baseline="-25000" dirty="0" err="1" smtClean="0">
                          <a:solidFill>
                            <a:schemeClr val="dk1"/>
                          </a:solidFill>
                          <a:latin typeface="+mn-lt"/>
                          <a:ea typeface="+mn-ea"/>
                          <a:cs typeface="+mn-cs"/>
                        </a:rPr>
                        <a:t>n</a:t>
                      </a:r>
                      <a:r>
                        <a:rPr lang="es-CO" sz="1800" b="0" i="0" kern="1200" dirty="0" smtClean="0">
                          <a:solidFill>
                            <a:schemeClr val="dk1"/>
                          </a:solidFill>
                          <a:latin typeface="+mn-lt"/>
                          <a:ea typeface="+mn-ea"/>
                          <a:cs typeface="+mn-cs"/>
                        </a:rPr>
                        <a:t> = </a:t>
                      </a:r>
                      <a:r>
                        <a:rPr lang="es-CO" sz="1800" b="0" i="1" kern="1200" dirty="0" smtClean="0">
                          <a:solidFill>
                            <a:schemeClr val="dk1"/>
                          </a:solidFill>
                          <a:latin typeface="+mn-lt"/>
                          <a:ea typeface="+mn-ea"/>
                          <a:cs typeface="+mn-cs"/>
                        </a:rPr>
                        <a:t>a</a:t>
                      </a:r>
                      <a:r>
                        <a:rPr lang="es-CO" sz="1800" b="0" i="0" kern="1200" dirty="0" smtClean="0">
                          <a:solidFill>
                            <a:schemeClr val="dk1"/>
                          </a:solidFill>
                          <a:latin typeface="+mn-lt"/>
                          <a:ea typeface="+mn-ea"/>
                          <a:cs typeface="+mn-cs"/>
                        </a:rPr>
                        <a:t> + (</a:t>
                      </a:r>
                      <a:r>
                        <a:rPr lang="es-CO" sz="1800" b="0" i="1" kern="1200" dirty="0" smtClean="0">
                          <a:solidFill>
                            <a:schemeClr val="dk1"/>
                          </a:solidFill>
                          <a:latin typeface="+mn-lt"/>
                          <a:ea typeface="+mn-ea"/>
                          <a:cs typeface="+mn-cs"/>
                        </a:rPr>
                        <a:t>n</a:t>
                      </a:r>
                      <a:r>
                        <a:rPr lang="es-CO" sz="1800" b="0" i="0" kern="1200" dirty="0" smtClean="0">
                          <a:solidFill>
                            <a:schemeClr val="dk1"/>
                          </a:solidFill>
                          <a:latin typeface="+mn-lt"/>
                          <a:ea typeface="+mn-ea"/>
                          <a:cs typeface="+mn-cs"/>
                        </a:rPr>
                        <a:t> – 1)</a:t>
                      </a:r>
                      <a:r>
                        <a:rPr lang="es-CO" sz="1800" b="0" i="1" kern="1200" dirty="0" smtClean="0">
                          <a:solidFill>
                            <a:schemeClr val="dk1"/>
                          </a:solidFill>
                          <a:latin typeface="+mn-lt"/>
                          <a:ea typeface="+mn-ea"/>
                          <a:cs typeface="+mn-cs"/>
                        </a:rPr>
                        <a:t>d</a:t>
                      </a:r>
                      <a:endParaRPr lang="en-US" sz="1800" dirty="0"/>
                    </a:p>
                  </a:txBody>
                  <a:tcPr/>
                </a:tc>
              </a:tr>
              <a:tr h="626533">
                <a:tc>
                  <a:txBody>
                    <a:bodyPr/>
                    <a:lstStyle/>
                    <a:p>
                      <a:r>
                        <a:rPr lang="en-US" sz="2800" dirty="0" smtClean="0"/>
                        <a:t>Geometric</a:t>
                      </a:r>
                    </a:p>
                    <a:p>
                      <a:r>
                        <a:rPr lang="en-US" sz="2000" b="1" dirty="0" smtClean="0"/>
                        <a:t>(by</a:t>
                      </a:r>
                      <a:r>
                        <a:rPr lang="en-US" sz="2000" b="1" baseline="0" dirty="0" smtClean="0"/>
                        <a:t> multiplying</a:t>
                      </a:r>
                      <a:r>
                        <a:rPr lang="en-US" sz="2000" b="1" dirty="0" smtClean="0"/>
                        <a:t>)</a:t>
                      </a:r>
                      <a:endParaRPr lang="en-US" sz="2000" b="1" dirty="0"/>
                    </a:p>
                  </a:txBody>
                  <a:tcPr/>
                </a:tc>
                <a:tc>
                  <a:txBody>
                    <a:bodyPr/>
                    <a:lstStyle/>
                    <a:p>
                      <a:r>
                        <a:rPr lang="en-US" sz="2400" dirty="0" smtClean="0"/>
                        <a:t>1, 4, 16, 64, 256…</a:t>
                      </a:r>
                      <a:endParaRPr lang="en-US" sz="2400" dirty="0"/>
                    </a:p>
                  </a:txBody>
                  <a:tcPr/>
                </a:tc>
                <a:tc>
                  <a:txBody>
                    <a:bodyPr/>
                    <a:lstStyle/>
                    <a:p>
                      <a:r>
                        <a:rPr lang="en-US" sz="1800" dirty="0" smtClean="0"/>
                        <a:t>____________</a:t>
                      </a:r>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r>
                        <a:rPr lang="en-US" sz="1800" baseline="0" dirty="0" smtClean="0"/>
                        <a:t> </a:t>
                      </a:r>
                      <a:endParaRPr lang="en-US" sz="1800" dirty="0"/>
                    </a:p>
                  </a:txBody>
                  <a:tcPr/>
                </a:tc>
                <a:tc>
                  <a:txBody>
                    <a:bodyPr/>
                    <a:lstStyle/>
                    <a:p>
                      <a:r>
                        <a:rPr lang="es-CO" sz="1800" b="0" i="1" kern="1200" dirty="0" err="1" smtClean="0">
                          <a:solidFill>
                            <a:schemeClr val="dk1"/>
                          </a:solidFill>
                          <a:latin typeface="+mn-lt"/>
                          <a:ea typeface="+mn-ea"/>
                          <a:cs typeface="+mn-cs"/>
                        </a:rPr>
                        <a:t>a</a:t>
                      </a:r>
                      <a:r>
                        <a:rPr lang="es-CO" sz="1800" b="0" i="1" kern="1200" baseline="-25000" dirty="0" err="1" smtClean="0">
                          <a:solidFill>
                            <a:schemeClr val="dk1"/>
                          </a:solidFill>
                          <a:latin typeface="+mn-lt"/>
                          <a:ea typeface="+mn-ea"/>
                          <a:cs typeface="+mn-cs"/>
                        </a:rPr>
                        <a:t>n</a:t>
                      </a:r>
                      <a:r>
                        <a:rPr lang="es-CO" sz="1800" b="0" i="0" kern="1200" dirty="0" smtClean="0">
                          <a:solidFill>
                            <a:schemeClr val="dk1"/>
                          </a:solidFill>
                          <a:latin typeface="+mn-lt"/>
                          <a:ea typeface="+mn-ea"/>
                          <a:cs typeface="+mn-cs"/>
                        </a:rPr>
                        <a:t> = </a:t>
                      </a:r>
                      <a:r>
                        <a:rPr lang="es-CO" sz="1800" b="0" i="1" kern="1200" dirty="0" err="1" smtClean="0">
                          <a:solidFill>
                            <a:schemeClr val="dk1"/>
                          </a:solidFill>
                          <a:latin typeface="+mn-lt"/>
                          <a:ea typeface="+mn-ea"/>
                          <a:cs typeface="+mn-cs"/>
                        </a:rPr>
                        <a:t>ar</a:t>
                      </a:r>
                      <a:r>
                        <a:rPr lang="es-CO" sz="1800" b="0" i="0" kern="1200" baseline="30000" dirty="0" smtClean="0">
                          <a:solidFill>
                            <a:schemeClr val="dk1"/>
                          </a:solidFill>
                          <a:latin typeface="+mn-lt"/>
                          <a:ea typeface="+mn-ea"/>
                          <a:cs typeface="+mn-cs"/>
                        </a:rPr>
                        <a:t>(</a:t>
                      </a:r>
                      <a:r>
                        <a:rPr lang="es-CO" sz="1800" b="0" i="1" kern="1200" baseline="30000" dirty="0" smtClean="0">
                          <a:solidFill>
                            <a:schemeClr val="dk1"/>
                          </a:solidFill>
                          <a:latin typeface="+mn-lt"/>
                          <a:ea typeface="+mn-ea"/>
                          <a:cs typeface="+mn-cs"/>
                        </a:rPr>
                        <a:t>n</a:t>
                      </a:r>
                      <a:r>
                        <a:rPr lang="es-CO" sz="1800" b="0" i="0" kern="1200" baseline="30000" dirty="0" smtClean="0">
                          <a:solidFill>
                            <a:schemeClr val="dk1"/>
                          </a:solidFill>
                          <a:latin typeface="+mn-lt"/>
                          <a:ea typeface="+mn-ea"/>
                          <a:cs typeface="+mn-cs"/>
                        </a:rPr>
                        <a:t> – 1)</a:t>
                      </a:r>
                      <a:endParaRPr lang="en-US" sz="1800" dirty="0"/>
                    </a:p>
                  </a:txBody>
                  <a:tcPr/>
                </a:tc>
              </a:tr>
            </a:tbl>
          </a:graphicData>
        </a:graphic>
      </p:graphicFrame>
      <p:pic>
        <p:nvPicPr>
          <p:cNvPr id="7170" name="Picture 2" descr="http://www.regentsprep.org/Regents/math/algtrig/ATP2/arithgraph.gif"/>
          <p:cNvPicPr>
            <a:picLocks noChangeAspect="1" noChangeArrowheads="1"/>
          </p:cNvPicPr>
          <p:nvPr/>
        </p:nvPicPr>
        <p:blipFill>
          <a:blip r:embed="rId2" cstate="print"/>
          <a:srcRect/>
          <a:stretch>
            <a:fillRect/>
          </a:stretch>
        </p:blipFill>
        <p:spPr bwMode="auto">
          <a:xfrm>
            <a:off x="4427984" y="1916832"/>
            <a:ext cx="1732756" cy="1732756"/>
          </a:xfrm>
          <a:prstGeom prst="rect">
            <a:avLst/>
          </a:prstGeom>
          <a:noFill/>
        </p:spPr>
      </p:pic>
      <p:pic>
        <p:nvPicPr>
          <p:cNvPr id="7172" name="Picture 4" descr="http://www.regentsprep.org/Regents/math/algtrig/ATP2/geometricgraph.gif"/>
          <p:cNvPicPr>
            <a:picLocks noChangeAspect="1" noChangeArrowheads="1"/>
          </p:cNvPicPr>
          <p:nvPr/>
        </p:nvPicPr>
        <p:blipFill>
          <a:blip r:embed="rId3" cstate="print"/>
          <a:srcRect/>
          <a:stretch>
            <a:fillRect/>
          </a:stretch>
        </p:blipFill>
        <p:spPr bwMode="auto">
          <a:xfrm>
            <a:off x="4427984" y="4221088"/>
            <a:ext cx="1872208" cy="1872208"/>
          </a:xfrm>
          <a:prstGeom prst="rect">
            <a:avLst/>
          </a:prstGeom>
          <a:noFill/>
        </p:spPr>
      </p:pic>
    </p:spTree>
    <p:extLst>
      <p:ext uri="{BB962C8B-B14F-4D97-AF65-F5344CB8AC3E}">
        <p14:creationId xmlns:p14="http://schemas.microsoft.com/office/powerpoint/2010/main" val="35939171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US" dirty="0"/>
              <a:t>What’s an average?</a:t>
            </a:r>
          </a:p>
        </p:txBody>
      </p:sp>
      <p:graphicFrame>
        <p:nvGraphicFramePr>
          <p:cNvPr id="4" name="Table 3"/>
          <p:cNvGraphicFramePr>
            <a:graphicFrameLocks noGrp="1"/>
          </p:cNvGraphicFramePr>
          <p:nvPr/>
        </p:nvGraphicFramePr>
        <p:xfrm>
          <a:off x="611560" y="1268760"/>
          <a:ext cx="7848873" cy="3971245"/>
        </p:xfrm>
        <a:graphic>
          <a:graphicData uri="http://schemas.openxmlformats.org/drawingml/2006/table">
            <a:tbl>
              <a:tblPr firstRow="1" bandRow="1">
                <a:tableStyleId>{5C22544A-7EE6-4342-B048-85BDC9FD1C3A}</a:tableStyleId>
              </a:tblPr>
              <a:tblGrid>
                <a:gridCol w="2044420"/>
                <a:gridCol w="2408306"/>
                <a:gridCol w="1451930"/>
                <a:gridCol w="1944217"/>
              </a:tblGrid>
              <a:tr h="1593805">
                <a:tc>
                  <a:txBody>
                    <a:bodyPr/>
                    <a:lstStyle/>
                    <a:p>
                      <a:endParaRPr lang="en-US" sz="2800" dirty="0"/>
                    </a:p>
                  </a:txBody>
                  <a:tcPr/>
                </a:tc>
                <a:tc>
                  <a:txBody>
                    <a:bodyPr/>
                    <a:lstStyle/>
                    <a:p>
                      <a:r>
                        <a:rPr lang="en-US" sz="2800" dirty="0" smtClean="0"/>
                        <a:t>Mean (of two numbers)</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err="1" smtClean="0"/>
                        <a:t>a.k.a</a:t>
                      </a:r>
                      <a:endParaRPr lang="en-US" sz="2800" dirty="0" smtClean="0"/>
                    </a:p>
                    <a:p>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Example of 3 and 12</a:t>
                      </a:r>
                    </a:p>
                    <a:p>
                      <a:endParaRPr lang="en-US" sz="2800" dirty="0"/>
                    </a:p>
                  </a:txBody>
                  <a:tcPr/>
                </a:tc>
              </a:tr>
              <a:tr h="728034">
                <a:tc>
                  <a:txBody>
                    <a:bodyPr/>
                    <a:lstStyle/>
                    <a:p>
                      <a:r>
                        <a:rPr lang="en-US" sz="2800" dirty="0" smtClean="0"/>
                        <a:t>Arithmetic</a:t>
                      </a:r>
                      <a:endParaRPr lang="en-US" sz="2800" dirty="0"/>
                    </a:p>
                  </a:txBody>
                  <a:tcPr/>
                </a:tc>
                <a:tc>
                  <a:txBody>
                    <a:bodyPr/>
                    <a:lstStyle/>
                    <a:p>
                      <a:endParaRPr lang="en-US" sz="1800" dirty="0"/>
                    </a:p>
                  </a:txBody>
                  <a:tcPr/>
                </a:tc>
                <a:tc>
                  <a:txBody>
                    <a:bodyPr/>
                    <a:lstStyle/>
                    <a:p>
                      <a:endParaRPr lang="en-US" sz="1800" dirty="0"/>
                    </a:p>
                  </a:txBody>
                  <a:tcPr/>
                </a:tc>
                <a:tc>
                  <a:txBody>
                    <a:bodyPr/>
                    <a:lstStyle/>
                    <a:p>
                      <a:endParaRPr lang="en-US" sz="1800" dirty="0" smtClean="0"/>
                    </a:p>
                    <a:p>
                      <a:endParaRPr lang="en-US" sz="1800" dirty="0" smtClean="0"/>
                    </a:p>
                    <a:p>
                      <a:endParaRPr lang="en-US" sz="1800" dirty="0" smtClean="0"/>
                    </a:p>
                    <a:p>
                      <a:endParaRPr lang="en-US" sz="1800" dirty="0"/>
                    </a:p>
                  </a:txBody>
                  <a:tcPr/>
                </a:tc>
              </a:tr>
              <a:tr h="1062537">
                <a:tc>
                  <a:txBody>
                    <a:bodyPr/>
                    <a:lstStyle/>
                    <a:p>
                      <a:r>
                        <a:rPr lang="en-US" sz="2800" dirty="0" smtClean="0"/>
                        <a:t>Geometric</a:t>
                      </a:r>
                      <a:endParaRPr lang="en-US" sz="2800" dirty="0"/>
                    </a:p>
                  </a:txBody>
                  <a:tcPr/>
                </a:tc>
                <a:tc>
                  <a:txBody>
                    <a:bodyPr/>
                    <a:lstStyle/>
                    <a:p>
                      <a:endParaRPr lang="en-US" sz="1800" dirty="0"/>
                    </a:p>
                  </a:txBody>
                  <a:tcPr/>
                </a:tc>
                <a:tc>
                  <a:txBody>
                    <a:bodyPr/>
                    <a:lstStyle/>
                    <a:p>
                      <a:endParaRPr lang="en-US" sz="1800" dirty="0"/>
                    </a:p>
                  </a:txBody>
                  <a:tcPr/>
                </a:tc>
                <a:tc>
                  <a:txBody>
                    <a:bodyPr/>
                    <a:lstStyle/>
                    <a:p>
                      <a:endParaRPr lang="en-US" sz="1800" dirty="0" smtClean="0"/>
                    </a:p>
                    <a:p>
                      <a:endParaRPr lang="en-US" sz="1800" dirty="0" smtClean="0"/>
                    </a:p>
                    <a:p>
                      <a:endParaRPr lang="en-US" sz="1800" dirty="0" smtClean="0"/>
                    </a:p>
                    <a:p>
                      <a:r>
                        <a:rPr lang="en-US" sz="1800" dirty="0" smtClean="0"/>
                        <a:t> </a:t>
                      </a:r>
                      <a:endParaRPr lang="en-US" sz="1800" dirty="0"/>
                    </a:p>
                  </a:txBody>
                  <a:tcPr/>
                </a:tc>
              </a:tr>
            </a:tbl>
          </a:graphicData>
        </a:graphic>
      </p:graphicFrame>
      <p:sp>
        <p:nvSpPr>
          <p:cNvPr id="5" name="Right Arrow 4"/>
          <p:cNvSpPr/>
          <p:nvPr/>
        </p:nvSpPr>
        <p:spPr>
          <a:xfrm>
            <a:off x="4788024" y="1700808"/>
            <a:ext cx="576064" cy="21602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4254965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11560" y="1268760"/>
          <a:ext cx="7848873" cy="3696924"/>
        </p:xfrm>
        <a:graphic>
          <a:graphicData uri="http://schemas.openxmlformats.org/drawingml/2006/table">
            <a:tbl>
              <a:tblPr firstRow="1" bandRow="1">
                <a:tableStyleId>{5C22544A-7EE6-4342-B048-85BDC9FD1C3A}</a:tableStyleId>
              </a:tblPr>
              <a:tblGrid>
                <a:gridCol w="2044420"/>
                <a:gridCol w="2408306"/>
                <a:gridCol w="1451930"/>
                <a:gridCol w="1944217"/>
              </a:tblGrid>
              <a:tr h="1593805">
                <a:tc>
                  <a:txBody>
                    <a:bodyPr/>
                    <a:lstStyle/>
                    <a:p>
                      <a:endParaRPr lang="en-US" sz="2800" dirty="0"/>
                    </a:p>
                  </a:txBody>
                  <a:tcPr/>
                </a:tc>
                <a:tc>
                  <a:txBody>
                    <a:bodyPr/>
                    <a:lstStyle/>
                    <a:p>
                      <a:r>
                        <a:rPr lang="en-US" sz="2800" dirty="0" smtClean="0"/>
                        <a:t>Mean (of two numbers)</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err="1" smtClean="0"/>
                        <a:t>a.k.a</a:t>
                      </a:r>
                      <a:endParaRPr lang="en-US" sz="2800" dirty="0" smtClean="0"/>
                    </a:p>
                    <a:p>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Example of 3 and 12</a:t>
                      </a:r>
                    </a:p>
                    <a:p>
                      <a:endParaRPr lang="en-US" sz="2800" dirty="0"/>
                    </a:p>
                  </a:txBody>
                  <a:tcPr/>
                </a:tc>
              </a:tr>
              <a:tr h="728034">
                <a:tc>
                  <a:txBody>
                    <a:bodyPr/>
                    <a:lstStyle/>
                    <a:p>
                      <a:r>
                        <a:rPr lang="en-US" sz="2800" dirty="0" smtClean="0"/>
                        <a:t>Arithmetic</a:t>
                      </a:r>
                      <a:endParaRPr lang="en-US" sz="2800" dirty="0"/>
                    </a:p>
                  </a:txBody>
                  <a:tcPr/>
                </a:tc>
                <a:tc>
                  <a:txBody>
                    <a:bodyPr/>
                    <a:lstStyle/>
                    <a:p>
                      <a:r>
                        <a:rPr lang="en-US" sz="1800" dirty="0" smtClean="0"/>
                        <a:t>Add</a:t>
                      </a:r>
                      <a:r>
                        <a:rPr lang="en-US" sz="1800" baseline="0" dirty="0" smtClean="0"/>
                        <a:t> and divide by 2</a:t>
                      </a:r>
                      <a:endParaRPr lang="en-US" sz="1800" dirty="0"/>
                    </a:p>
                  </a:txBody>
                  <a:tcPr/>
                </a:tc>
                <a:tc>
                  <a:txBody>
                    <a:bodyPr/>
                    <a:lstStyle/>
                    <a:p>
                      <a:endParaRPr lang="en-US" sz="1800" dirty="0"/>
                    </a:p>
                  </a:txBody>
                  <a:tcPr/>
                </a:tc>
                <a:tc>
                  <a:txBody>
                    <a:bodyPr/>
                    <a:lstStyle/>
                    <a:p>
                      <a:endParaRPr lang="en-US" sz="1800" dirty="0" smtClean="0"/>
                    </a:p>
                    <a:p>
                      <a:endParaRPr lang="en-US" sz="1800" dirty="0" smtClean="0"/>
                    </a:p>
                    <a:p>
                      <a:endParaRPr lang="en-US" sz="1800" dirty="0"/>
                    </a:p>
                  </a:txBody>
                  <a:tcPr/>
                </a:tc>
              </a:tr>
              <a:tr h="1062537">
                <a:tc>
                  <a:txBody>
                    <a:bodyPr/>
                    <a:lstStyle/>
                    <a:p>
                      <a:r>
                        <a:rPr lang="en-US" sz="2800" dirty="0" smtClean="0"/>
                        <a:t>Geometric</a:t>
                      </a:r>
                      <a:endParaRPr lang="en-US" sz="2800" dirty="0"/>
                    </a:p>
                  </a:txBody>
                  <a:tcPr/>
                </a:tc>
                <a:tc>
                  <a:txBody>
                    <a:bodyPr/>
                    <a:lstStyle/>
                    <a:p>
                      <a:endParaRPr lang="en-US" sz="1800" dirty="0"/>
                    </a:p>
                  </a:txBody>
                  <a:tcPr/>
                </a:tc>
                <a:tc>
                  <a:txBody>
                    <a:bodyPr/>
                    <a:lstStyle/>
                    <a:p>
                      <a:endParaRPr lang="en-US" sz="1800" dirty="0"/>
                    </a:p>
                  </a:txBody>
                  <a:tcPr/>
                </a:tc>
                <a:tc>
                  <a:txBody>
                    <a:bodyPr/>
                    <a:lstStyle/>
                    <a:p>
                      <a:endParaRPr lang="en-US" sz="1800" dirty="0" smtClean="0"/>
                    </a:p>
                    <a:p>
                      <a:endParaRPr lang="en-US" sz="1800" dirty="0" smtClean="0"/>
                    </a:p>
                    <a:p>
                      <a:endParaRPr lang="en-US" sz="1800" dirty="0" smtClean="0"/>
                    </a:p>
                    <a:p>
                      <a:r>
                        <a:rPr lang="en-US" sz="1800" dirty="0" smtClean="0"/>
                        <a:t> </a:t>
                      </a:r>
                      <a:endParaRPr lang="en-US" sz="1800" dirty="0"/>
                    </a:p>
                  </a:txBody>
                  <a:tcPr/>
                </a:tc>
              </a:tr>
            </a:tbl>
          </a:graphicData>
        </a:graphic>
      </p:graphicFrame>
      <p:sp>
        <p:nvSpPr>
          <p:cNvPr id="5" name="Right Arrow 4"/>
          <p:cNvSpPr/>
          <p:nvPr/>
        </p:nvSpPr>
        <p:spPr>
          <a:xfrm>
            <a:off x="4788024" y="1700808"/>
            <a:ext cx="576064" cy="21602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0188925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US" dirty="0"/>
              <a:t>What’s an average?</a:t>
            </a:r>
          </a:p>
        </p:txBody>
      </p:sp>
      <p:graphicFrame>
        <p:nvGraphicFramePr>
          <p:cNvPr id="4" name="Table 3"/>
          <p:cNvGraphicFramePr>
            <a:graphicFrameLocks noGrp="1"/>
          </p:cNvGraphicFramePr>
          <p:nvPr/>
        </p:nvGraphicFramePr>
        <p:xfrm>
          <a:off x="611560" y="1268760"/>
          <a:ext cx="7848873" cy="3570741"/>
        </p:xfrm>
        <a:graphic>
          <a:graphicData uri="http://schemas.openxmlformats.org/drawingml/2006/table">
            <a:tbl>
              <a:tblPr firstRow="1" bandRow="1">
                <a:tableStyleId>{5C22544A-7EE6-4342-B048-85BDC9FD1C3A}</a:tableStyleId>
              </a:tblPr>
              <a:tblGrid>
                <a:gridCol w="2044420"/>
                <a:gridCol w="2408306"/>
                <a:gridCol w="1451930"/>
                <a:gridCol w="1944217"/>
              </a:tblGrid>
              <a:tr h="1593805">
                <a:tc>
                  <a:txBody>
                    <a:bodyPr/>
                    <a:lstStyle/>
                    <a:p>
                      <a:endParaRPr lang="en-US" sz="2800" dirty="0"/>
                    </a:p>
                  </a:txBody>
                  <a:tcPr/>
                </a:tc>
                <a:tc>
                  <a:txBody>
                    <a:bodyPr/>
                    <a:lstStyle/>
                    <a:p>
                      <a:r>
                        <a:rPr lang="en-US" sz="2800" dirty="0" smtClean="0"/>
                        <a:t>Mean (of two numbers)</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err="1" smtClean="0"/>
                        <a:t>a.k.a</a:t>
                      </a:r>
                      <a:endParaRPr lang="en-US" sz="2800" dirty="0" smtClean="0"/>
                    </a:p>
                    <a:p>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Example of 3 and 12</a:t>
                      </a:r>
                    </a:p>
                    <a:p>
                      <a:endParaRPr lang="en-US" sz="2800" dirty="0"/>
                    </a:p>
                  </a:txBody>
                  <a:tcPr/>
                </a:tc>
              </a:tr>
              <a:tr h="728034">
                <a:tc>
                  <a:txBody>
                    <a:bodyPr/>
                    <a:lstStyle/>
                    <a:p>
                      <a:r>
                        <a:rPr lang="en-US" sz="2800" dirty="0" smtClean="0"/>
                        <a:t>Arithmetic</a:t>
                      </a:r>
                      <a:endParaRPr lang="en-US" sz="2800" dirty="0"/>
                    </a:p>
                  </a:txBody>
                  <a:tcPr/>
                </a:tc>
                <a:tc>
                  <a:txBody>
                    <a:bodyPr/>
                    <a:lstStyle/>
                    <a:p>
                      <a:r>
                        <a:rPr lang="en-US" sz="1800" dirty="0" smtClean="0"/>
                        <a:t>Add</a:t>
                      </a:r>
                      <a:r>
                        <a:rPr lang="en-US" sz="1800" baseline="0" dirty="0" smtClean="0"/>
                        <a:t> and divide by 2</a:t>
                      </a:r>
                      <a:endParaRPr lang="en-US" sz="1800" dirty="0"/>
                    </a:p>
                  </a:txBody>
                  <a:tcPr/>
                </a:tc>
                <a:tc>
                  <a:txBody>
                    <a:bodyPr/>
                    <a:lstStyle/>
                    <a:p>
                      <a:r>
                        <a:rPr lang="en-US" sz="1800" dirty="0" smtClean="0"/>
                        <a:t>Average</a:t>
                      </a:r>
                      <a:endParaRPr lang="en-US" sz="1800" dirty="0"/>
                    </a:p>
                  </a:txBody>
                  <a:tcPr/>
                </a:tc>
                <a:tc>
                  <a:txBody>
                    <a:bodyPr/>
                    <a:lstStyle/>
                    <a:p>
                      <a:endParaRPr lang="en-US" sz="1800" dirty="0" smtClean="0"/>
                    </a:p>
                    <a:p>
                      <a:endParaRPr lang="en-US" sz="1800" dirty="0" smtClean="0"/>
                    </a:p>
                    <a:p>
                      <a:endParaRPr lang="en-US" sz="1800" dirty="0"/>
                    </a:p>
                  </a:txBody>
                  <a:tcPr/>
                </a:tc>
              </a:tr>
              <a:tr h="1062537">
                <a:tc>
                  <a:txBody>
                    <a:bodyPr/>
                    <a:lstStyle/>
                    <a:p>
                      <a:r>
                        <a:rPr lang="en-US" sz="2800" dirty="0" smtClean="0"/>
                        <a:t>Geometric</a:t>
                      </a:r>
                      <a:endParaRPr lang="en-US" sz="2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bl>
          </a:graphicData>
        </a:graphic>
      </p:graphicFrame>
      <p:sp>
        <p:nvSpPr>
          <p:cNvPr id="5" name="Right Arrow 4"/>
          <p:cNvSpPr/>
          <p:nvPr/>
        </p:nvSpPr>
        <p:spPr>
          <a:xfrm>
            <a:off x="4788024" y="1700808"/>
            <a:ext cx="576064" cy="21602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1066535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US" dirty="0"/>
              <a:t>What’s an average?</a:t>
            </a:r>
          </a:p>
        </p:txBody>
      </p:sp>
      <p:graphicFrame>
        <p:nvGraphicFramePr>
          <p:cNvPr id="4" name="Table 3"/>
          <p:cNvGraphicFramePr>
            <a:graphicFrameLocks noGrp="1"/>
          </p:cNvGraphicFramePr>
          <p:nvPr/>
        </p:nvGraphicFramePr>
        <p:xfrm>
          <a:off x="611560" y="1268760"/>
          <a:ext cx="7848873" cy="3845062"/>
        </p:xfrm>
        <a:graphic>
          <a:graphicData uri="http://schemas.openxmlformats.org/drawingml/2006/table">
            <a:tbl>
              <a:tblPr firstRow="1" bandRow="1">
                <a:tableStyleId>{5C22544A-7EE6-4342-B048-85BDC9FD1C3A}</a:tableStyleId>
              </a:tblPr>
              <a:tblGrid>
                <a:gridCol w="2044420"/>
                <a:gridCol w="2408306"/>
                <a:gridCol w="1451930"/>
                <a:gridCol w="1944217"/>
              </a:tblGrid>
              <a:tr h="1593805">
                <a:tc>
                  <a:txBody>
                    <a:bodyPr/>
                    <a:lstStyle/>
                    <a:p>
                      <a:endParaRPr lang="en-US" sz="2800" dirty="0"/>
                    </a:p>
                  </a:txBody>
                  <a:tcPr/>
                </a:tc>
                <a:tc>
                  <a:txBody>
                    <a:bodyPr/>
                    <a:lstStyle/>
                    <a:p>
                      <a:r>
                        <a:rPr lang="en-US" sz="2800" dirty="0" smtClean="0"/>
                        <a:t>Mean (of two numbers)</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err="1" smtClean="0"/>
                        <a:t>a.k.a</a:t>
                      </a:r>
                      <a:endParaRPr lang="en-US" sz="2800" dirty="0" smtClean="0"/>
                    </a:p>
                    <a:p>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Example of 3 and 12</a:t>
                      </a:r>
                    </a:p>
                    <a:p>
                      <a:endParaRPr lang="en-US" sz="2800" dirty="0"/>
                    </a:p>
                  </a:txBody>
                  <a:tcPr/>
                </a:tc>
              </a:tr>
              <a:tr h="728034">
                <a:tc>
                  <a:txBody>
                    <a:bodyPr/>
                    <a:lstStyle/>
                    <a:p>
                      <a:r>
                        <a:rPr lang="en-US" sz="2800" dirty="0" smtClean="0"/>
                        <a:t>Arithmetic</a:t>
                      </a:r>
                      <a:endParaRPr lang="en-US" sz="2800" dirty="0"/>
                    </a:p>
                  </a:txBody>
                  <a:tcPr/>
                </a:tc>
                <a:tc>
                  <a:txBody>
                    <a:bodyPr/>
                    <a:lstStyle/>
                    <a:p>
                      <a:r>
                        <a:rPr lang="en-US" sz="1800" dirty="0" smtClean="0"/>
                        <a:t>Add</a:t>
                      </a:r>
                      <a:r>
                        <a:rPr lang="en-US" sz="1800" baseline="0" dirty="0" smtClean="0"/>
                        <a:t> and divide by 2</a:t>
                      </a:r>
                      <a:endParaRPr lang="en-US" sz="1800" dirty="0"/>
                    </a:p>
                  </a:txBody>
                  <a:tcPr/>
                </a:tc>
                <a:tc>
                  <a:txBody>
                    <a:bodyPr/>
                    <a:lstStyle/>
                    <a:p>
                      <a:r>
                        <a:rPr lang="en-US" sz="1800" dirty="0" smtClean="0"/>
                        <a:t>Average</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(3 + 12) /</a:t>
                      </a:r>
                      <a:r>
                        <a:rPr lang="en-US" sz="1800" baseline="0" dirty="0" smtClean="0"/>
                        <a:t> 2 = 7.5</a:t>
                      </a:r>
                      <a:endParaRPr lang="en-US" sz="1800" dirty="0" smtClean="0"/>
                    </a:p>
                    <a:p>
                      <a:endParaRPr lang="en-US" sz="1800" dirty="0" smtClean="0"/>
                    </a:p>
                    <a:p>
                      <a:endParaRPr lang="en-US" sz="1800" dirty="0" smtClean="0"/>
                    </a:p>
                    <a:p>
                      <a:endParaRPr lang="en-US" sz="1800" dirty="0"/>
                    </a:p>
                  </a:txBody>
                  <a:tcPr/>
                </a:tc>
              </a:tr>
              <a:tr h="1062537">
                <a:tc>
                  <a:txBody>
                    <a:bodyPr/>
                    <a:lstStyle/>
                    <a:p>
                      <a:r>
                        <a:rPr lang="en-US" sz="2800" dirty="0" smtClean="0"/>
                        <a:t>Geometric</a:t>
                      </a:r>
                      <a:endParaRPr lang="en-US" sz="2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bl>
          </a:graphicData>
        </a:graphic>
      </p:graphicFrame>
      <p:sp>
        <p:nvSpPr>
          <p:cNvPr id="5" name="Right Arrow 4"/>
          <p:cNvSpPr/>
          <p:nvPr/>
        </p:nvSpPr>
        <p:spPr>
          <a:xfrm>
            <a:off x="4788024" y="1700808"/>
            <a:ext cx="576064" cy="21602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89053712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7803550"/>
              </p:ext>
            </p:extLst>
          </p:nvPr>
        </p:nvGraphicFramePr>
        <p:xfrm>
          <a:off x="611560" y="1268760"/>
          <a:ext cx="7848873" cy="3971245"/>
        </p:xfrm>
        <a:graphic>
          <a:graphicData uri="http://schemas.openxmlformats.org/drawingml/2006/table">
            <a:tbl>
              <a:tblPr firstRow="1" bandRow="1">
                <a:tableStyleId>{5C22544A-7EE6-4342-B048-85BDC9FD1C3A}</a:tableStyleId>
              </a:tblPr>
              <a:tblGrid>
                <a:gridCol w="2044420"/>
                <a:gridCol w="2408306"/>
                <a:gridCol w="1451930"/>
                <a:gridCol w="1944217"/>
              </a:tblGrid>
              <a:tr h="1593805">
                <a:tc>
                  <a:txBody>
                    <a:bodyPr/>
                    <a:lstStyle/>
                    <a:p>
                      <a:endParaRPr lang="en-US" sz="2800" dirty="0"/>
                    </a:p>
                  </a:txBody>
                  <a:tcPr/>
                </a:tc>
                <a:tc>
                  <a:txBody>
                    <a:bodyPr/>
                    <a:lstStyle/>
                    <a:p>
                      <a:r>
                        <a:rPr lang="en-US" sz="2800" dirty="0" smtClean="0"/>
                        <a:t>Mean (of two numbers)</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err="1" smtClean="0"/>
                        <a:t>a.k.a</a:t>
                      </a:r>
                      <a:endParaRPr lang="en-US" sz="2800" dirty="0" smtClean="0"/>
                    </a:p>
                    <a:p>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Example of 3 and 12</a:t>
                      </a:r>
                    </a:p>
                    <a:p>
                      <a:endParaRPr lang="en-US" sz="2800" dirty="0"/>
                    </a:p>
                  </a:txBody>
                  <a:tcPr/>
                </a:tc>
              </a:tr>
              <a:tr h="728034">
                <a:tc>
                  <a:txBody>
                    <a:bodyPr/>
                    <a:lstStyle/>
                    <a:p>
                      <a:r>
                        <a:rPr lang="en-US" sz="2800" dirty="0" smtClean="0"/>
                        <a:t>Arithmetic</a:t>
                      </a:r>
                      <a:endParaRPr lang="en-US" sz="2800" dirty="0"/>
                    </a:p>
                  </a:txBody>
                  <a:tcPr/>
                </a:tc>
                <a:tc>
                  <a:txBody>
                    <a:bodyPr/>
                    <a:lstStyle/>
                    <a:p>
                      <a:r>
                        <a:rPr lang="en-US" sz="1800" dirty="0" smtClean="0"/>
                        <a:t>Add</a:t>
                      </a:r>
                      <a:r>
                        <a:rPr lang="en-US" sz="1800" baseline="0" dirty="0" smtClean="0"/>
                        <a:t> and divide by 2</a:t>
                      </a:r>
                      <a:endParaRPr lang="en-US" sz="1800" dirty="0"/>
                    </a:p>
                  </a:txBody>
                  <a:tcPr/>
                </a:tc>
                <a:tc>
                  <a:txBody>
                    <a:bodyPr/>
                    <a:lstStyle/>
                    <a:p>
                      <a:r>
                        <a:rPr lang="en-US" sz="1800" dirty="0" smtClean="0"/>
                        <a:t>Average</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(3 + 12) /</a:t>
                      </a:r>
                      <a:r>
                        <a:rPr lang="en-US" sz="1800" baseline="0" dirty="0" smtClean="0"/>
                        <a:t> 2 = 7.5</a:t>
                      </a:r>
                      <a:endParaRPr lang="en-US" sz="1800" dirty="0" smtClean="0"/>
                    </a:p>
                    <a:p>
                      <a:endParaRPr lang="en-US" sz="1800" dirty="0" smtClean="0"/>
                    </a:p>
                    <a:p>
                      <a:endParaRPr lang="en-US" sz="1800" dirty="0" smtClean="0"/>
                    </a:p>
                    <a:p>
                      <a:endParaRPr lang="en-US" sz="1800" dirty="0"/>
                    </a:p>
                  </a:txBody>
                  <a:tcPr/>
                </a:tc>
              </a:tr>
              <a:tr h="1062537">
                <a:tc>
                  <a:txBody>
                    <a:bodyPr/>
                    <a:lstStyle/>
                    <a:p>
                      <a:r>
                        <a:rPr lang="en-US" sz="2800" dirty="0" smtClean="0"/>
                        <a:t>Geometric</a:t>
                      </a:r>
                      <a:endParaRPr lang="en-US" sz="2800" dirty="0"/>
                    </a:p>
                  </a:txBody>
                  <a:tcPr/>
                </a:tc>
                <a:tc>
                  <a:txBody>
                    <a:bodyPr/>
                    <a:lstStyle/>
                    <a:p>
                      <a:r>
                        <a:rPr lang="en-US" sz="1800" dirty="0" smtClean="0"/>
                        <a:t>Multiply and take the nth root</a:t>
                      </a:r>
                      <a:endParaRPr lang="en-US" sz="1800" dirty="0"/>
                    </a:p>
                  </a:txBody>
                  <a:tcPr/>
                </a:tc>
                <a:tc>
                  <a:txBody>
                    <a:bodyPr/>
                    <a:lstStyle/>
                    <a:p>
                      <a:endParaRPr lang="en-US" sz="1800" dirty="0" smtClean="0"/>
                    </a:p>
                    <a:p>
                      <a:endParaRPr lang="en-US" sz="1800" dirty="0" smtClean="0"/>
                    </a:p>
                    <a:p>
                      <a:endParaRPr lang="en-US" sz="1800" dirty="0" smtClean="0"/>
                    </a:p>
                    <a:p>
                      <a:endParaRPr lang="en-US" sz="1800" dirty="0"/>
                    </a:p>
                  </a:txBody>
                  <a:tcPr/>
                </a:tc>
                <a:tc>
                  <a:txBody>
                    <a:bodyPr/>
                    <a:lstStyle/>
                    <a:p>
                      <a:endParaRPr lang="en-US" sz="1800" dirty="0"/>
                    </a:p>
                  </a:txBody>
                  <a:tcPr/>
                </a:tc>
              </a:tr>
            </a:tbl>
          </a:graphicData>
        </a:graphic>
      </p:graphicFrame>
      <p:sp>
        <p:nvSpPr>
          <p:cNvPr id="5" name="Right Arrow 4"/>
          <p:cNvSpPr/>
          <p:nvPr/>
        </p:nvSpPr>
        <p:spPr>
          <a:xfrm>
            <a:off x="4788024" y="1700808"/>
            <a:ext cx="576064" cy="21602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64420108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37026781"/>
              </p:ext>
            </p:extLst>
          </p:nvPr>
        </p:nvGraphicFramePr>
        <p:xfrm>
          <a:off x="611560" y="1268760"/>
          <a:ext cx="7848873" cy="3971245"/>
        </p:xfrm>
        <a:graphic>
          <a:graphicData uri="http://schemas.openxmlformats.org/drawingml/2006/table">
            <a:tbl>
              <a:tblPr firstRow="1" bandRow="1">
                <a:tableStyleId>{5C22544A-7EE6-4342-B048-85BDC9FD1C3A}</a:tableStyleId>
              </a:tblPr>
              <a:tblGrid>
                <a:gridCol w="2044420"/>
                <a:gridCol w="2408306"/>
                <a:gridCol w="1451930"/>
                <a:gridCol w="1944217"/>
              </a:tblGrid>
              <a:tr h="1593805">
                <a:tc>
                  <a:txBody>
                    <a:bodyPr/>
                    <a:lstStyle/>
                    <a:p>
                      <a:endParaRPr lang="en-US" sz="2800" dirty="0"/>
                    </a:p>
                  </a:txBody>
                  <a:tcPr/>
                </a:tc>
                <a:tc>
                  <a:txBody>
                    <a:bodyPr/>
                    <a:lstStyle/>
                    <a:p>
                      <a:r>
                        <a:rPr lang="en-US" sz="2800" dirty="0" smtClean="0"/>
                        <a:t>Mean (of two numbers)</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err="1" smtClean="0"/>
                        <a:t>a.k.a</a:t>
                      </a:r>
                      <a:endParaRPr lang="en-US" sz="2800" dirty="0" smtClean="0"/>
                    </a:p>
                    <a:p>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Example of 3 and 12</a:t>
                      </a:r>
                    </a:p>
                    <a:p>
                      <a:endParaRPr lang="en-US" sz="2800" dirty="0"/>
                    </a:p>
                  </a:txBody>
                  <a:tcPr/>
                </a:tc>
              </a:tr>
              <a:tr h="728034">
                <a:tc>
                  <a:txBody>
                    <a:bodyPr/>
                    <a:lstStyle/>
                    <a:p>
                      <a:r>
                        <a:rPr lang="en-US" sz="2800" dirty="0" smtClean="0"/>
                        <a:t>Arithmetic</a:t>
                      </a:r>
                      <a:endParaRPr lang="en-US" sz="2800" dirty="0"/>
                    </a:p>
                  </a:txBody>
                  <a:tcPr/>
                </a:tc>
                <a:tc>
                  <a:txBody>
                    <a:bodyPr/>
                    <a:lstStyle/>
                    <a:p>
                      <a:r>
                        <a:rPr lang="en-US" sz="1800" dirty="0" smtClean="0"/>
                        <a:t>Add</a:t>
                      </a:r>
                      <a:r>
                        <a:rPr lang="en-US" sz="1800" baseline="0" dirty="0" smtClean="0"/>
                        <a:t> and divide by 2</a:t>
                      </a:r>
                      <a:endParaRPr lang="en-US" sz="1800" dirty="0"/>
                    </a:p>
                  </a:txBody>
                  <a:tcPr/>
                </a:tc>
                <a:tc>
                  <a:txBody>
                    <a:bodyPr/>
                    <a:lstStyle/>
                    <a:p>
                      <a:r>
                        <a:rPr lang="en-US" sz="1800" dirty="0" smtClean="0"/>
                        <a:t>Average</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(3 + 12) /</a:t>
                      </a:r>
                      <a:r>
                        <a:rPr lang="en-US" sz="1800" baseline="0" dirty="0" smtClean="0"/>
                        <a:t> 2 = 7.5</a:t>
                      </a:r>
                      <a:endParaRPr lang="en-US" sz="1800" dirty="0" smtClean="0"/>
                    </a:p>
                    <a:p>
                      <a:endParaRPr lang="en-US" sz="1800" dirty="0" smtClean="0"/>
                    </a:p>
                    <a:p>
                      <a:endParaRPr lang="en-US" sz="1800" dirty="0" smtClean="0"/>
                    </a:p>
                    <a:p>
                      <a:endParaRPr lang="en-US" sz="1800" dirty="0"/>
                    </a:p>
                  </a:txBody>
                  <a:tcPr/>
                </a:tc>
              </a:tr>
              <a:tr h="1062537">
                <a:tc>
                  <a:txBody>
                    <a:bodyPr/>
                    <a:lstStyle/>
                    <a:p>
                      <a:r>
                        <a:rPr lang="en-US" sz="2800" dirty="0" smtClean="0"/>
                        <a:t>Geometric</a:t>
                      </a:r>
                      <a:endParaRPr lang="en-US" sz="2800" dirty="0"/>
                    </a:p>
                  </a:txBody>
                  <a:tcPr/>
                </a:tc>
                <a:tc>
                  <a:txBody>
                    <a:bodyPr/>
                    <a:lstStyle/>
                    <a:p>
                      <a:r>
                        <a:rPr lang="en-US" sz="1800" dirty="0" smtClean="0"/>
                        <a:t>Multiply and take the nth root</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Mean proportional</a:t>
                      </a:r>
                    </a:p>
                    <a:p>
                      <a:endParaRPr lang="en-US" sz="1800" dirty="0"/>
                    </a:p>
                  </a:txBody>
                  <a:tcPr/>
                </a:tc>
                <a:tc>
                  <a:txBody>
                    <a:bodyPr/>
                    <a:lstStyle/>
                    <a:p>
                      <a:endParaRPr lang="en-US" sz="1800" dirty="0" smtClean="0"/>
                    </a:p>
                    <a:p>
                      <a:endParaRPr lang="en-US" sz="1800" dirty="0" smtClean="0"/>
                    </a:p>
                    <a:p>
                      <a:endParaRPr lang="en-US" sz="1800" dirty="0" smtClean="0"/>
                    </a:p>
                    <a:p>
                      <a:r>
                        <a:rPr lang="en-US" sz="1800" dirty="0" smtClean="0"/>
                        <a:t> </a:t>
                      </a:r>
                      <a:endParaRPr lang="en-US" sz="1800" dirty="0"/>
                    </a:p>
                  </a:txBody>
                  <a:tcPr/>
                </a:tc>
              </a:tr>
            </a:tbl>
          </a:graphicData>
        </a:graphic>
      </p:graphicFrame>
      <p:sp>
        <p:nvSpPr>
          <p:cNvPr id="5" name="Right Arrow 4"/>
          <p:cNvSpPr/>
          <p:nvPr/>
        </p:nvSpPr>
        <p:spPr>
          <a:xfrm>
            <a:off x="4788024" y="1700808"/>
            <a:ext cx="576064" cy="21602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3519921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44871270"/>
              </p:ext>
            </p:extLst>
          </p:nvPr>
        </p:nvGraphicFramePr>
        <p:xfrm>
          <a:off x="611560" y="1268760"/>
          <a:ext cx="7848873" cy="4245564"/>
        </p:xfrm>
        <a:graphic>
          <a:graphicData uri="http://schemas.openxmlformats.org/drawingml/2006/table">
            <a:tbl>
              <a:tblPr firstRow="1" bandRow="1">
                <a:tableStyleId>{5C22544A-7EE6-4342-B048-85BDC9FD1C3A}</a:tableStyleId>
              </a:tblPr>
              <a:tblGrid>
                <a:gridCol w="2044420"/>
                <a:gridCol w="2408306"/>
                <a:gridCol w="1451930"/>
                <a:gridCol w="1944217"/>
              </a:tblGrid>
              <a:tr h="1593805">
                <a:tc>
                  <a:txBody>
                    <a:bodyPr/>
                    <a:lstStyle/>
                    <a:p>
                      <a:endParaRPr lang="en-US" sz="2800" dirty="0"/>
                    </a:p>
                  </a:txBody>
                  <a:tcPr/>
                </a:tc>
                <a:tc>
                  <a:txBody>
                    <a:bodyPr/>
                    <a:lstStyle/>
                    <a:p>
                      <a:r>
                        <a:rPr lang="en-US" sz="2800" dirty="0" smtClean="0"/>
                        <a:t>Mean (of two numbers)</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err="1" smtClean="0"/>
                        <a:t>a.k.a</a:t>
                      </a:r>
                      <a:endParaRPr lang="en-US" sz="2800" dirty="0" smtClean="0"/>
                    </a:p>
                    <a:p>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Example of 3 and 12</a:t>
                      </a:r>
                    </a:p>
                    <a:p>
                      <a:endParaRPr lang="en-US" sz="2800" dirty="0"/>
                    </a:p>
                  </a:txBody>
                  <a:tcPr/>
                </a:tc>
              </a:tr>
              <a:tr h="728034">
                <a:tc>
                  <a:txBody>
                    <a:bodyPr/>
                    <a:lstStyle/>
                    <a:p>
                      <a:r>
                        <a:rPr lang="en-US" sz="2800" dirty="0" smtClean="0"/>
                        <a:t>Arithmetic</a:t>
                      </a:r>
                      <a:endParaRPr lang="en-US" sz="2800" dirty="0"/>
                    </a:p>
                  </a:txBody>
                  <a:tcPr/>
                </a:tc>
                <a:tc>
                  <a:txBody>
                    <a:bodyPr/>
                    <a:lstStyle/>
                    <a:p>
                      <a:r>
                        <a:rPr lang="en-US" sz="1800" dirty="0" smtClean="0"/>
                        <a:t>Add</a:t>
                      </a:r>
                      <a:r>
                        <a:rPr lang="en-US" sz="1800" baseline="0" dirty="0" smtClean="0"/>
                        <a:t> and divide by 2</a:t>
                      </a:r>
                      <a:endParaRPr lang="en-US" sz="1800" dirty="0"/>
                    </a:p>
                  </a:txBody>
                  <a:tcPr/>
                </a:tc>
                <a:tc>
                  <a:txBody>
                    <a:bodyPr/>
                    <a:lstStyle/>
                    <a:p>
                      <a:r>
                        <a:rPr lang="en-US" sz="1800" dirty="0" smtClean="0"/>
                        <a:t>Average</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(3 + 12) /</a:t>
                      </a:r>
                      <a:r>
                        <a:rPr lang="en-US" sz="1800" baseline="0" dirty="0" smtClean="0"/>
                        <a:t> 2 = 7.5</a:t>
                      </a:r>
                      <a:endParaRPr lang="en-US" sz="1800" dirty="0" smtClean="0"/>
                    </a:p>
                    <a:p>
                      <a:endParaRPr lang="en-US" sz="1800" dirty="0" smtClean="0"/>
                    </a:p>
                    <a:p>
                      <a:endParaRPr lang="en-US" sz="1800" dirty="0" smtClean="0"/>
                    </a:p>
                    <a:p>
                      <a:endParaRPr lang="en-US" sz="1800" dirty="0"/>
                    </a:p>
                  </a:txBody>
                  <a:tcPr/>
                </a:tc>
              </a:tr>
              <a:tr h="1062537">
                <a:tc>
                  <a:txBody>
                    <a:bodyPr/>
                    <a:lstStyle/>
                    <a:p>
                      <a:r>
                        <a:rPr lang="en-US" sz="2800" dirty="0" smtClean="0"/>
                        <a:t>Geometric</a:t>
                      </a:r>
                      <a:endParaRPr lang="en-US" sz="2800" dirty="0"/>
                    </a:p>
                  </a:txBody>
                  <a:tcPr/>
                </a:tc>
                <a:tc>
                  <a:txBody>
                    <a:bodyPr/>
                    <a:lstStyle/>
                    <a:p>
                      <a:r>
                        <a:rPr lang="en-US" sz="1800" dirty="0" smtClean="0"/>
                        <a:t>Multiply and take the nth root</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Mean proportional</a:t>
                      </a:r>
                    </a:p>
                    <a:p>
                      <a:endParaRPr lang="en-US" sz="1800" dirty="0"/>
                    </a:p>
                  </a:txBody>
                  <a:tcPr/>
                </a:tc>
                <a:tc>
                  <a:txBody>
                    <a:bodyPr/>
                    <a:lstStyle/>
                    <a:p>
                      <a:endParaRPr lang="en-US" sz="1800" dirty="0" smtClean="0"/>
                    </a:p>
                    <a:p>
                      <a:endParaRPr lang="en-US" sz="1800" dirty="0" smtClean="0"/>
                    </a:p>
                    <a:p>
                      <a:endParaRPr lang="en-US" sz="1800" dirty="0" smtClean="0"/>
                    </a:p>
                    <a:p>
                      <a:r>
                        <a:rPr lang="en-US" sz="1800" dirty="0" smtClean="0"/>
                        <a:t>where x =______</a:t>
                      </a:r>
                    </a:p>
                    <a:p>
                      <a:endParaRPr lang="en-US" sz="1800" dirty="0" smtClean="0"/>
                    </a:p>
                  </a:txBody>
                  <a:tcPr/>
                </a:tc>
              </a:tr>
            </a:tbl>
          </a:graphicData>
        </a:graphic>
      </p:graphicFrame>
      <p:sp>
        <p:nvSpPr>
          <p:cNvPr id="5" name="Right Arrow 4"/>
          <p:cNvSpPr/>
          <p:nvPr/>
        </p:nvSpPr>
        <p:spPr>
          <a:xfrm>
            <a:off x="4788024" y="1700808"/>
            <a:ext cx="576064" cy="21602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76256" y="4365104"/>
            <a:ext cx="856311" cy="576064"/>
          </a:xfrm>
          <a:prstGeom prst="rect">
            <a:avLst/>
          </a:prstGeom>
          <a:noFill/>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0094488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ctrTitle" idx="4294967295"/>
          </p:nvPr>
        </p:nvSpPr>
        <p:spPr>
          <a:xfrm>
            <a:off x="278115" y="406130"/>
            <a:ext cx="8642350" cy="1238200"/>
          </a:xfrm>
        </p:spPr>
        <p:txBody>
          <a:bodyPr>
            <a:normAutofit fontScale="90000"/>
          </a:bodyPr>
          <a:lstStyle/>
          <a:p>
            <a:r>
              <a:rPr lang="en-US" sz="2800" dirty="0" smtClean="0"/>
              <a:t>Weekly Topic:  </a:t>
            </a:r>
            <a:r>
              <a:rPr lang="en-US" sz="2400" dirty="0"/>
              <a:t> Developing Concepts of Exponents, Integers, and Real Numbers </a:t>
            </a:r>
            <a:r>
              <a:rPr lang="en-US" sz="2800" dirty="0" smtClean="0"/>
              <a:t/>
            </a:r>
            <a:br>
              <a:rPr lang="en-US" sz="2800" dirty="0" smtClean="0"/>
            </a:br>
            <a:r>
              <a:rPr lang="en-US" sz="2800" dirty="0" smtClean="0"/>
              <a:t>Mar. 12</a:t>
            </a:r>
            <a:r>
              <a:rPr lang="en-US" sz="2800" baseline="30000" dirty="0" smtClean="0"/>
              <a:t>th</a:t>
            </a:r>
            <a:r>
              <a:rPr lang="en-US" sz="2800" dirty="0" smtClean="0"/>
              <a:t>, 2015</a:t>
            </a:r>
          </a:p>
        </p:txBody>
      </p:sp>
      <p:pic>
        <p:nvPicPr>
          <p:cNvPr id="3" name="Picture 2"/>
          <p:cNvPicPr>
            <a:picLocks noChangeAspect="1"/>
          </p:cNvPicPr>
          <p:nvPr/>
        </p:nvPicPr>
        <p:blipFill>
          <a:blip r:embed="rId2"/>
          <a:stretch>
            <a:fillRect/>
          </a:stretch>
        </p:blipFill>
        <p:spPr>
          <a:xfrm>
            <a:off x="1686202" y="1836545"/>
            <a:ext cx="6057835" cy="4330315"/>
          </a:xfrm>
          <a:prstGeom prst="rect">
            <a:avLst/>
          </a:prstGeom>
        </p:spPr>
      </p:pic>
    </p:spTree>
    <p:extLst>
      <p:ext uri="{BB962C8B-B14F-4D97-AF65-F5344CB8AC3E}">
        <p14:creationId xmlns:p14="http://schemas.microsoft.com/office/powerpoint/2010/main" val="394718863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49302612"/>
              </p:ext>
            </p:extLst>
          </p:nvPr>
        </p:nvGraphicFramePr>
        <p:xfrm>
          <a:off x="611560" y="1268760"/>
          <a:ext cx="7848873" cy="4245564"/>
        </p:xfrm>
        <a:graphic>
          <a:graphicData uri="http://schemas.openxmlformats.org/drawingml/2006/table">
            <a:tbl>
              <a:tblPr firstRow="1" bandRow="1">
                <a:tableStyleId>{5C22544A-7EE6-4342-B048-85BDC9FD1C3A}</a:tableStyleId>
              </a:tblPr>
              <a:tblGrid>
                <a:gridCol w="2044420"/>
                <a:gridCol w="2408306"/>
                <a:gridCol w="1451930"/>
                <a:gridCol w="1944217"/>
              </a:tblGrid>
              <a:tr h="1593805">
                <a:tc>
                  <a:txBody>
                    <a:bodyPr/>
                    <a:lstStyle/>
                    <a:p>
                      <a:endParaRPr lang="en-US" sz="2800" dirty="0"/>
                    </a:p>
                  </a:txBody>
                  <a:tcPr/>
                </a:tc>
                <a:tc>
                  <a:txBody>
                    <a:bodyPr/>
                    <a:lstStyle/>
                    <a:p>
                      <a:r>
                        <a:rPr lang="en-US" sz="2800" dirty="0" smtClean="0"/>
                        <a:t>Mean (of two numbers)</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err="1" smtClean="0"/>
                        <a:t>a.k.a</a:t>
                      </a:r>
                      <a:endParaRPr lang="en-US" sz="2800" dirty="0" smtClean="0"/>
                    </a:p>
                    <a:p>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Example of 3 and 12</a:t>
                      </a:r>
                    </a:p>
                    <a:p>
                      <a:endParaRPr lang="en-US" sz="2800" dirty="0"/>
                    </a:p>
                  </a:txBody>
                  <a:tcPr/>
                </a:tc>
              </a:tr>
              <a:tr h="728034">
                <a:tc>
                  <a:txBody>
                    <a:bodyPr/>
                    <a:lstStyle/>
                    <a:p>
                      <a:r>
                        <a:rPr lang="en-US" sz="2800" dirty="0" smtClean="0"/>
                        <a:t>Arithmetic</a:t>
                      </a:r>
                      <a:endParaRPr lang="en-US" sz="2800" dirty="0"/>
                    </a:p>
                  </a:txBody>
                  <a:tcPr/>
                </a:tc>
                <a:tc>
                  <a:txBody>
                    <a:bodyPr/>
                    <a:lstStyle/>
                    <a:p>
                      <a:r>
                        <a:rPr lang="en-US" sz="1800" dirty="0" smtClean="0"/>
                        <a:t>Add</a:t>
                      </a:r>
                      <a:r>
                        <a:rPr lang="en-US" sz="1800" baseline="0" dirty="0" smtClean="0"/>
                        <a:t> and divide by 2</a:t>
                      </a:r>
                      <a:endParaRPr lang="en-US" sz="1800" dirty="0"/>
                    </a:p>
                  </a:txBody>
                  <a:tcPr/>
                </a:tc>
                <a:tc>
                  <a:txBody>
                    <a:bodyPr/>
                    <a:lstStyle/>
                    <a:p>
                      <a:r>
                        <a:rPr lang="en-US" sz="1800" dirty="0" smtClean="0"/>
                        <a:t>Average</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(3 + 12) /</a:t>
                      </a:r>
                      <a:r>
                        <a:rPr lang="en-US" sz="1800" baseline="0" dirty="0" smtClean="0"/>
                        <a:t> 2 = 7.5</a:t>
                      </a:r>
                      <a:endParaRPr lang="en-US" sz="1800" dirty="0" smtClean="0"/>
                    </a:p>
                    <a:p>
                      <a:endParaRPr lang="en-US" sz="1800" dirty="0" smtClean="0"/>
                    </a:p>
                    <a:p>
                      <a:endParaRPr lang="en-US" sz="1800" dirty="0" smtClean="0"/>
                    </a:p>
                    <a:p>
                      <a:endParaRPr lang="en-US" sz="1800" dirty="0"/>
                    </a:p>
                  </a:txBody>
                  <a:tcPr/>
                </a:tc>
              </a:tr>
              <a:tr h="1062537">
                <a:tc>
                  <a:txBody>
                    <a:bodyPr/>
                    <a:lstStyle/>
                    <a:p>
                      <a:r>
                        <a:rPr lang="en-US" sz="2800" dirty="0" smtClean="0"/>
                        <a:t>Geometric</a:t>
                      </a:r>
                      <a:endParaRPr lang="en-US" sz="2800" dirty="0"/>
                    </a:p>
                  </a:txBody>
                  <a:tcPr/>
                </a:tc>
                <a:tc>
                  <a:txBody>
                    <a:bodyPr/>
                    <a:lstStyle/>
                    <a:p>
                      <a:r>
                        <a:rPr lang="en-US" sz="1800" dirty="0" smtClean="0"/>
                        <a:t>Multiply and take the nth</a:t>
                      </a:r>
                      <a:r>
                        <a:rPr lang="en-US" sz="1800" baseline="0" dirty="0" smtClean="0"/>
                        <a:t> </a:t>
                      </a:r>
                      <a:r>
                        <a:rPr lang="en-US" sz="1800" dirty="0" smtClean="0"/>
                        <a:t>root</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Mean proportional</a:t>
                      </a:r>
                    </a:p>
                    <a:p>
                      <a:endParaRPr lang="en-US" sz="1800" dirty="0"/>
                    </a:p>
                  </a:txBody>
                  <a:tcPr/>
                </a:tc>
                <a:tc>
                  <a:txBody>
                    <a:bodyPr/>
                    <a:lstStyle/>
                    <a:p>
                      <a:endParaRPr lang="en-US" sz="1800" dirty="0" smtClean="0"/>
                    </a:p>
                    <a:p>
                      <a:endParaRPr lang="en-US" sz="1800" dirty="0" smtClean="0"/>
                    </a:p>
                    <a:p>
                      <a:endParaRPr lang="en-US" sz="1800" dirty="0" smtClean="0"/>
                    </a:p>
                    <a:p>
                      <a:r>
                        <a:rPr lang="en-US" sz="1800" dirty="0" smtClean="0"/>
                        <a:t> where x = 6</a:t>
                      </a:r>
                    </a:p>
                    <a:p>
                      <a:r>
                        <a:rPr lang="en-US" sz="1800" dirty="0" smtClean="0"/>
                        <a:t> </a:t>
                      </a:r>
                      <a:endParaRPr lang="en-US" sz="1800" dirty="0"/>
                    </a:p>
                  </a:txBody>
                  <a:tcPr/>
                </a:tc>
              </a:tr>
            </a:tbl>
          </a:graphicData>
        </a:graphic>
      </p:graphicFrame>
      <p:sp>
        <p:nvSpPr>
          <p:cNvPr id="5" name="Right Arrow 4"/>
          <p:cNvSpPr/>
          <p:nvPr/>
        </p:nvSpPr>
        <p:spPr>
          <a:xfrm>
            <a:off x="4788024" y="1700808"/>
            <a:ext cx="576064" cy="21602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sp>
        <p:nvSpPr>
          <p:cNvPr id="26627"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pic>
        <p:nvPicPr>
          <p:cNvPr id="26628"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04248" y="4437112"/>
            <a:ext cx="900101" cy="648072"/>
          </a:xfrm>
          <a:prstGeom prst="rect">
            <a:avLst/>
          </a:prstGeom>
          <a:noFill/>
        </p:spPr>
      </p:pic>
      <p:sp>
        <p:nvSpPr>
          <p:cNvPr id="26630"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84625712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95189418"/>
              </p:ext>
            </p:extLst>
          </p:nvPr>
        </p:nvGraphicFramePr>
        <p:xfrm>
          <a:off x="611560" y="1268760"/>
          <a:ext cx="8075241" cy="3971245"/>
        </p:xfrm>
        <a:graphic>
          <a:graphicData uri="http://schemas.openxmlformats.org/drawingml/2006/table">
            <a:tbl>
              <a:tblPr firstRow="1" bandRow="1">
                <a:tableStyleId>{5C22544A-7EE6-4342-B048-85BDC9FD1C3A}</a:tableStyleId>
              </a:tblPr>
              <a:tblGrid>
                <a:gridCol w="2103383"/>
                <a:gridCol w="1108905"/>
                <a:gridCol w="3292702"/>
                <a:gridCol w="1570251"/>
              </a:tblGrid>
              <a:tr h="1593805">
                <a:tc>
                  <a:txBody>
                    <a:bodyPr/>
                    <a:lstStyle/>
                    <a:p>
                      <a:endParaRPr lang="en-US" sz="2800" dirty="0"/>
                    </a:p>
                  </a:txBody>
                  <a:tcPr/>
                </a:tc>
                <a:tc>
                  <a:txBody>
                    <a:bodyPr/>
                    <a:lstStyle/>
                    <a:p>
                      <a:r>
                        <a:rPr lang="en-US" sz="2800" dirty="0" smtClean="0"/>
                        <a:t>Data Set</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Formula</a:t>
                      </a:r>
                    </a:p>
                    <a:p>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Calculate </a:t>
                      </a:r>
                    </a:p>
                    <a:p>
                      <a:endParaRPr lang="en-US" sz="2800" dirty="0"/>
                    </a:p>
                  </a:txBody>
                  <a:tcPr/>
                </a:tc>
              </a:tr>
              <a:tr h="728034">
                <a:tc>
                  <a:txBody>
                    <a:bodyPr/>
                    <a:lstStyle/>
                    <a:p>
                      <a:r>
                        <a:rPr lang="en-US" sz="2800" dirty="0" smtClean="0"/>
                        <a:t>Arithmetic</a:t>
                      </a:r>
                      <a:endParaRPr lang="en-US" sz="2800" dirty="0"/>
                    </a:p>
                  </a:txBody>
                  <a:tcPr/>
                </a:tc>
                <a:tc>
                  <a:txBody>
                    <a:bodyPr/>
                    <a:lstStyle/>
                    <a:p>
                      <a:r>
                        <a:rPr lang="en-US" sz="1800" dirty="0" smtClean="0"/>
                        <a:t>1, 4, 16, 64, 256</a:t>
                      </a:r>
                      <a:endParaRPr lang="en-US" sz="1800" dirty="0"/>
                    </a:p>
                  </a:txBody>
                  <a:tcPr/>
                </a:tc>
                <a:tc>
                  <a:txBody>
                    <a:bodyPr/>
                    <a:lstStyle/>
                    <a:p>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endParaRPr lang="en-US" sz="1800" dirty="0" smtClean="0"/>
                    </a:p>
                    <a:p>
                      <a:endParaRPr lang="en-US" sz="1800" dirty="0" smtClean="0"/>
                    </a:p>
                    <a:p>
                      <a:endParaRPr lang="en-US" sz="1800" dirty="0"/>
                    </a:p>
                  </a:txBody>
                  <a:tcPr/>
                </a:tc>
              </a:tr>
              <a:tr h="1062537">
                <a:tc>
                  <a:txBody>
                    <a:bodyPr/>
                    <a:lstStyle/>
                    <a:p>
                      <a:r>
                        <a:rPr lang="en-US" sz="2800" dirty="0" smtClean="0"/>
                        <a:t>Geometric</a:t>
                      </a:r>
                      <a:endParaRPr lang="en-US" sz="2800" dirty="0"/>
                    </a:p>
                  </a:txBody>
                  <a:tcPr/>
                </a:tc>
                <a:tc>
                  <a:txBody>
                    <a:bodyPr/>
                    <a:lstStyle/>
                    <a:p>
                      <a:r>
                        <a:rPr lang="en-US" sz="1800" dirty="0" smtClean="0"/>
                        <a:t>1, 4, 16, 64, 256</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endParaRPr lang="en-US" sz="1800" dirty="0"/>
                    </a:p>
                  </a:txBody>
                  <a:tcPr/>
                </a:tc>
                <a:tc>
                  <a:txBody>
                    <a:bodyPr/>
                    <a:lstStyle/>
                    <a:p>
                      <a:endParaRPr lang="en-US" sz="1800" dirty="0" smtClean="0"/>
                    </a:p>
                    <a:p>
                      <a:endParaRPr lang="en-US" sz="1800" dirty="0" smtClean="0"/>
                    </a:p>
                    <a:p>
                      <a:endParaRPr lang="en-US" sz="1800" dirty="0" smtClean="0"/>
                    </a:p>
                    <a:p>
                      <a:r>
                        <a:rPr lang="en-US" sz="1800" dirty="0" smtClean="0"/>
                        <a:t> </a:t>
                      </a:r>
                    </a:p>
                  </a:txBody>
                  <a:tcPr/>
                </a:tc>
              </a:tr>
            </a:tbl>
          </a:graphicData>
        </a:graphic>
      </p:graphicFrame>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sp>
        <p:nvSpPr>
          <p:cNvPr id="26627"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sp>
        <p:nvSpPr>
          <p:cNvPr id="26630"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04187537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55784362"/>
              </p:ext>
            </p:extLst>
          </p:nvPr>
        </p:nvGraphicFramePr>
        <p:xfrm>
          <a:off x="611560" y="1268760"/>
          <a:ext cx="8075241" cy="3971245"/>
        </p:xfrm>
        <a:graphic>
          <a:graphicData uri="http://schemas.openxmlformats.org/drawingml/2006/table">
            <a:tbl>
              <a:tblPr firstRow="1" bandRow="1">
                <a:tableStyleId>{5C22544A-7EE6-4342-B048-85BDC9FD1C3A}</a:tableStyleId>
              </a:tblPr>
              <a:tblGrid>
                <a:gridCol w="2103383"/>
                <a:gridCol w="1108905"/>
                <a:gridCol w="3292702"/>
                <a:gridCol w="1570251"/>
              </a:tblGrid>
              <a:tr h="1593805">
                <a:tc>
                  <a:txBody>
                    <a:bodyPr/>
                    <a:lstStyle/>
                    <a:p>
                      <a:endParaRPr lang="en-US" sz="2800" dirty="0"/>
                    </a:p>
                  </a:txBody>
                  <a:tcPr/>
                </a:tc>
                <a:tc>
                  <a:txBody>
                    <a:bodyPr/>
                    <a:lstStyle/>
                    <a:p>
                      <a:r>
                        <a:rPr lang="en-US" sz="2800" dirty="0" smtClean="0"/>
                        <a:t>Data Set</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Formula</a:t>
                      </a:r>
                    </a:p>
                    <a:p>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Calculate </a:t>
                      </a:r>
                    </a:p>
                    <a:p>
                      <a:endParaRPr lang="en-US" sz="2800" dirty="0"/>
                    </a:p>
                  </a:txBody>
                  <a:tcPr/>
                </a:tc>
              </a:tr>
              <a:tr h="728034">
                <a:tc>
                  <a:txBody>
                    <a:bodyPr/>
                    <a:lstStyle/>
                    <a:p>
                      <a:r>
                        <a:rPr lang="en-US" sz="2800" dirty="0" smtClean="0"/>
                        <a:t>Arithmetic</a:t>
                      </a:r>
                      <a:endParaRPr lang="en-US" sz="2800" dirty="0"/>
                    </a:p>
                  </a:txBody>
                  <a:tcPr/>
                </a:tc>
                <a:tc>
                  <a:txBody>
                    <a:bodyPr/>
                    <a:lstStyle/>
                    <a:p>
                      <a:r>
                        <a:rPr lang="en-US" sz="1800" dirty="0" smtClean="0"/>
                        <a:t>1, 4, 16, 64, 256</a:t>
                      </a:r>
                      <a:endParaRPr lang="en-US" sz="1800" dirty="0"/>
                    </a:p>
                  </a:txBody>
                  <a:tcPr/>
                </a:tc>
                <a:tc>
                  <a:txBody>
                    <a:bodyPr/>
                    <a:lstStyle/>
                    <a:p>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endParaRPr lang="en-US" sz="1800" dirty="0" smtClean="0"/>
                    </a:p>
                    <a:p>
                      <a:endParaRPr lang="en-US" sz="1800" dirty="0" smtClean="0"/>
                    </a:p>
                    <a:p>
                      <a:endParaRPr lang="en-US" sz="1800" dirty="0"/>
                    </a:p>
                  </a:txBody>
                  <a:tcPr/>
                </a:tc>
              </a:tr>
              <a:tr h="1062537">
                <a:tc>
                  <a:txBody>
                    <a:bodyPr/>
                    <a:lstStyle/>
                    <a:p>
                      <a:r>
                        <a:rPr lang="en-US" sz="2800" dirty="0" smtClean="0"/>
                        <a:t>Geometric</a:t>
                      </a:r>
                      <a:endParaRPr lang="en-US" sz="2800" dirty="0"/>
                    </a:p>
                  </a:txBody>
                  <a:tcPr/>
                </a:tc>
                <a:tc>
                  <a:txBody>
                    <a:bodyPr/>
                    <a:lstStyle/>
                    <a:p>
                      <a:r>
                        <a:rPr lang="en-US" sz="1800" dirty="0" smtClean="0"/>
                        <a:t>1, 4, 16, 64, 256</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endParaRPr lang="en-US" sz="1800" dirty="0"/>
                    </a:p>
                  </a:txBody>
                  <a:tcPr/>
                </a:tc>
                <a:tc>
                  <a:txBody>
                    <a:bodyPr/>
                    <a:lstStyle/>
                    <a:p>
                      <a:endParaRPr lang="en-US" sz="1800" dirty="0" smtClean="0"/>
                    </a:p>
                    <a:p>
                      <a:endParaRPr lang="en-US" sz="1800" dirty="0" smtClean="0"/>
                    </a:p>
                    <a:p>
                      <a:endParaRPr lang="en-US" sz="1800" dirty="0" smtClean="0"/>
                    </a:p>
                    <a:p>
                      <a:r>
                        <a:rPr lang="en-US" sz="1800" dirty="0" smtClean="0"/>
                        <a:t> </a:t>
                      </a:r>
                    </a:p>
                  </a:txBody>
                  <a:tcPr/>
                </a:tc>
              </a:tr>
            </a:tbl>
          </a:graphicData>
        </a:graphic>
      </p:graphicFrame>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sp>
        <p:nvSpPr>
          <p:cNvPr id="26627"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sp>
        <p:nvSpPr>
          <p:cNvPr id="26630"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itle 2"/>
          <p:cNvSpPr>
            <a:spLocks noGrp="1"/>
          </p:cNvSpPr>
          <p:nvPr>
            <p:ph type="title"/>
          </p:nvPr>
        </p:nvSpPr>
        <p:spPr/>
        <p:txBody>
          <a:bodyPr/>
          <a:lstStyle/>
          <a:p>
            <a:endParaRPr lang="en-US"/>
          </a:p>
        </p:txBody>
      </p:sp>
      <p:pic>
        <p:nvPicPr>
          <p:cNvPr id="12" name="Picture 4" descr="http://www.sengpielaudio.com/GeometrischesMittelFormel.gif"/>
          <p:cNvPicPr>
            <a:picLocks noChangeAspect="1" noChangeArrowheads="1"/>
          </p:cNvPicPr>
          <p:nvPr/>
        </p:nvPicPr>
        <p:blipFill rotWithShape="1">
          <a:blip r:embed="rId2">
            <a:extLst>
              <a:ext uri="{28A0092B-C50C-407E-A947-70E740481C1C}">
                <a14:useLocalDpi xmlns:a14="http://schemas.microsoft.com/office/drawing/2010/main" val="0"/>
              </a:ext>
            </a:extLst>
          </a:blip>
          <a:srcRect t="33616" r="75201" b="33192"/>
          <a:stretch/>
        </p:blipFill>
        <p:spPr bwMode="auto">
          <a:xfrm>
            <a:off x="3733800" y="4475018"/>
            <a:ext cx="1134341" cy="3843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4178300" y="2849590"/>
            <a:ext cx="1536700" cy="1158822"/>
          </a:xfrm>
          <a:prstGeom prst="rect">
            <a:avLst/>
          </a:prstGeom>
        </p:spPr>
      </p:pic>
    </p:spTree>
    <p:extLst>
      <p:ext uri="{BB962C8B-B14F-4D97-AF65-F5344CB8AC3E}">
        <p14:creationId xmlns:p14="http://schemas.microsoft.com/office/powerpoint/2010/main" val="188709342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07359931"/>
              </p:ext>
            </p:extLst>
          </p:nvPr>
        </p:nvGraphicFramePr>
        <p:xfrm>
          <a:off x="611560" y="1268760"/>
          <a:ext cx="8151441" cy="3971245"/>
        </p:xfrm>
        <a:graphic>
          <a:graphicData uri="http://schemas.openxmlformats.org/drawingml/2006/table">
            <a:tbl>
              <a:tblPr firstRow="1" bandRow="1">
                <a:tableStyleId>{5C22544A-7EE6-4342-B048-85BDC9FD1C3A}</a:tableStyleId>
              </a:tblPr>
              <a:tblGrid>
                <a:gridCol w="2123231"/>
                <a:gridCol w="1119369"/>
                <a:gridCol w="3323773"/>
                <a:gridCol w="1585068"/>
              </a:tblGrid>
              <a:tr h="1593805">
                <a:tc>
                  <a:txBody>
                    <a:bodyPr/>
                    <a:lstStyle/>
                    <a:p>
                      <a:endParaRPr lang="en-US" sz="2800" dirty="0"/>
                    </a:p>
                  </a:txBody>
                  <a:tcPr/>
                </a:tc>
                <a:tc>
                  <a:txBody>
                    <a:bodyPr/>
                    <a:lstStyle/>
                    <a:p>
                      <a:r>
                        <a:rPr lang="en-US" sz="2800" dirty="0" smtClean="0"/>
                        <a:t>Data Set</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Formula</a:t>
                      </a:r>
                    </a:p>
                    <a:p>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Calculate </a:t>
                      </a:r>
                    </a:p>
                    <a:p>
                      <a:endParaRPr lang="en-US" sz="2800" dirty="0"/>
                    </a:p>
                  </a:txBody>
                  <a:tcPr/>
                </a:tc>
              </a:tr>
              <a:tr h="728034">
                <a:tc>
                  <a:txBody>
                    <a:bodyPr/>
                    <a:lstStyle/>
                    <a:p>
                      <a:r>
                        <a:rPr lang="en-US" sz="2800" dirty="0" smtClean="0"/>
                        <a:t>Arithmetic</a:t>
                      </a:r>
                      <a:endParaRPr lang="en-US" sz="2800" dirty="0"/>
                    </a:p>
                  </a:txBody>
                  <a:tcPr/>
                </a:tc>
                <a:tc>
                  <a:txBody>
                    <a:bodyPr/>
                    <a:lstStyle/>
                    <a:p>
                      <a:r>
                        <a:rPr lang="en-US" sz="1800" dirty="0" smtClean="0"/>
                        <a:t>1, 4, 16, 64, 256</a:t>
                      </a:r>
                      <a:endParaRPr lang="en-US" sz="1800" dirty="0"/>
                    </a:p>
                  </a:txBody>
                  <a:tcPr/>
                </a:tc>
                <a:tc>
                  <a:txBody>
                    <a:bodyPr/>
                    <a:lstStyle/>
                    <a:p>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endParaRPr lang="en-US" sz="1800" dirty="0" smtClean="0"/>
                    </a:p>
                    <a:p>
                      <a:endParaRPr lang="en-US" sz="1800" dirty="0" smtClean="0"/>
                    </a:p>
                    <a:p>
                      <a:endParaRPr lang="en-US" sz="1800" dirty="0"/>
                    </a:p>
                  </a:txBody>
                  <a:tcPr/>
                </a:tc>
              </a:tr>
              <a:tr h="1062537">
                <a:tc>
                  <a:txBody>
                    <a:bodyPr/>
                    <a:lstStyle/>
                    <a:p>
                      <a:r>
                        <a:rPr lang="en-US" sz="2800" dirty="0" smtClean="0"/>
                        <a:t>Geometric</a:t>
                      </a:r>
                      <a:endParaRPr lang="en-US" sz="2800" dirty="0"/>
                    </a:p>
                  </a:txBody>
                  <a:tcPr/>
                </a:tc>
                <a:tc>
                  <a:txBody>
                    <a:bodyPr/>
                    <a:lstStyle/>
                    <a:p>
                      <a:r>
                        <a:rPr lang="en-US" sz="1800" dirty="0" smtClean="0"/>
                        <a:t>1, 4, 16, 64, 256</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endParaRPr lang="en-US" sz="1800" dirty="0"/>
                    </a:p>
                  </a:txBody>
                  <a:tcPr/>
                </a:tc>
                <a:tc>
                  <a:txBody>
                    <a:bodyPr/>
                    <a:lstStyle/>
                    <a:p>
                      <a:endParaRPr lang="en-US" sz="1800" dirty="0" smtClean="0"/>
                    </a:p>
                    <a:p>
                      <a:endParaRPr lang="en-US" sz="1800" dirty="0" smtClean="0"/>
                    </a:p>
                    <a:p>
                      <a:endParaRPr lang="en-US" sz="1800" dirty="0" smtClean="0"/>
                    </a:p>
                    <a:p>
                      <a:r>
                        <a:rPr lang="en-US" sz="1800" dirty="0" smtClean="0"/>
                        <a:t> </a:t>
                      </a:r>
                    </a:p>
                  </a:txBody>
                  <a:tcPr/>
                </a:tc>
              </a:tr>
            </a:tbl>
          </a:graphicData>
        </a:graphic>
      </p:graphicFrame>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sp>
        <p:nvSpPr>
          <p:cNvPr id="26627"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sp>
        <p:nvSpPr>
          <p:cNvPr id="26630"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itle 2"/>
          <p:cNvSpPr>
            <a:spLocks noGrp="1"/>
          </p:cNvSpPr>
          <p:nvPr>
            <p:ph type="title"/>
          </p:nvPr>
        </p:nvSpPr>
        <p:spPr/>
        <p:txBody>
          <a:bodyPr/>
          <a:lstStyle/>
          <a:p>
            <a:endParaRPr lang="en-US"/>
          </a:p>
        </p:txBody>
      </p:sp>
      <p:pic>
        <p:nvPicPr>
          <p:cNvPr id="1028" name="Picture 4" descr="http://www.sengpielaudio.com/GeometrischesMittelFormel.gif"/>
          <p:cNvPicPr>
            <a:picLocks noChangeAspect="1" noChangeArrowheads="1"/>
          </p:cNvPicPr>
          <p:nvPr/>
        </p:nvPicPr>
        <p:blipFill rotWithShape="1">
          <a:blip r:embed="rId2">
            <a:extLst>
              <a:ext uri="{28A0092B-C50C-407E-A947-70E740481C1C}">
                <a14:useLocalDpi xmlns:a14="http://schemas.microsoft.com/office/drawing/2010/main" val="0"/>
              </a:ext>
            </a:extLst>
          </a:blip>
          <a:srcRect l="53625" t="23636" b="25455"/>
          <a:stretch/>
        </p:blipFill>
        <p:spPr bwMode="auto">
          <a:xfrm>
            <a:off x="4868141" y="4295238"/>
            <a:ext cx="1924050" cy="739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sengpielaudio.com/GeometrischesMittelFormel.gif"/>
          <p:cNvPicPr>
            <a:picLocks noChangeAspect="1" noChangeArrowheads="1"/>
          </p:cNvPicPr>
          <p:nvPr/>
        </p:nvPicPr>
        <p:blipFill rotWithShape="1">
          <a:blip r:embed="rId2">
            <a:extLst>
              <a:ext uri="{28A0092B-C50C-407E-A947-70E740481C1C}">
                <a14:useLocalDpi xmlns:a14="http://schemas.microsoft.com/office/drawing/2010/main" val="0"/>
              </a:ext>
            </a:extLst>
          </a:blip>
          <a:srcRect t="33616" r="75201" b="33192"/>
          <a:stretch/>
        </p:blipFill>
        <p:spPr bwMode="auto">
          <a:xfrm>
            <a:off x="3733800" y="4475018"/>
            <a:ext cx="1134341" cy="3843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a:stretch>
            <a:fillRect/>
          </a:stretch>
        </p:blipFill>
        <p:spPr>
          <a:xfrm>
            <a:off x="4178300" y="2849590"/>
            <a:ext cx="1536700" cy="1158822"/>
          </a:xfrm>
          <a:prstGeom prst="rect">
            <a:avLst/>
          </a:prstGeom>
        </p:spPr>
      </p:pic>
    </p:spTree>
    <p:extLst>
      <p:ext uri="{BB962C8B-B14F-4D97-AF65-F5344CB8AC3E}">
        <p14:creationId xmlns:p14="http://schemas.microsoft.com/office/powerpoint/2010/main" val="405932958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dirty="0"/>
              <a:t>What’s </a:t>
            </a:r>
            <a:r>
              <a:rPr lang="en-US" dirty="0" smtClean="0"/>
              <a:t>a geometric mean?</a:t>
            </a:r>
            <a:endParaRPr lang="en-US" dirty="0"/>
          </a:p>
        </p:txBody>
      </p:sp>
      <p:sp>
        <p:nvSpPr>
          <p:cNvPr id="101379" name="Rectangle 3"/>
          <p:cNvSpPr>
            <a:spLocks noGrp="1" noChangeArrowheads="1"/>
          </p:cNvSpPr>
          <p:nvPr>
            <p:ph type="body" idx="1"/>
          </p:nvPr>
        </p:nvSpPr>
        <p:spPr>
          <a:xfrm>
            <a:off x="457200" y="1600201"/>
            <a:ext cx="8229600" cy="990599"/>
          </a:xfrm>
        </p:spPr>
        <p:txBody>
          <a:bodyPr/>
          <a:lstStyle/>
          <a:p>
            <a:pPr>
              <a:lnSpc>
                <a:spcPct val="80000"/>
              </a:lnSpc>
            </a:pPr>
            <a:r>
              <a:rPr lang="en-US" sz="2800" dirty="0"/>
              <a:t>The geometric mean is particularly appropriate for exponential type of </a:t>
            </a:r>
            <a:r>
              <a:rPr lang="en-US" sz="2800" dirty="0" smtClean="0"/>
              <a:t>data</a:t>
            </a:r>
            <a:endParaRPr lang="en-US" sz="2800" dirty="0"/>
          </a:p>
        </p:txBody>
      </p:sp>
    </p:spTree>
    <p:extLst>
      <p:ext uri="{BB962C8B-B14F-4D97-AF65-F5344CB8AC3E}">
        <p14:creationId xmlns:p14="http://schemas.microsoft.com/office/powerpoint/2010/main" val="320137680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dirty="0"/>
              <a:t>What’s </a:t>
            </a:r>
            <a:r>
              <a:rPr lang="en-US" dirty="0" smtClean="0"/>
              <a:t>a geometric mean?</a:t>
            </a:r>
            <a:endParaRPr lang="en-US" dirty="0"/>
          </a:p>
        </p:txBody>
      </p:sp>
      <p:sp>
        <p:nvSpPr>
          <p:cNvPr id="101379" name="Rectangle 3"/>
          <p:cNvSpPr>
            <a:spLocks noGrp="1" noChangeArrowheads="1"/>
          </p:cNvSpPr>
          <p:nvPr>
            <p:ph type="body" idx="1"/>
          </p:nvPr>
        </p:nvSpPr>
        <p:spPr>
          <a:xfrm>
            <a:off x="457200" y="1600201"/>
            <a:ext cx="8229600" cy="1371599"/>
          </a:xfrm>
        </p:spPr>
        <p:txBody>
          <a:bodyPr/>
          <a:lstStyle/>
          <a:p>
            <a:pPr>
              <a:lnSpc>
                <a:spcPct val="80000"/>
              </a:lnSpc>
            </a:pPr>
            <a:r>
              <a:rPr lang="en-US" sz="2800" dirty="0"/>
              <a:t>The geometric mean is particularly appropriate for exponential type of data</a:t>
            </a:r>
          </a:p>
          <a:p>
            <a:pPr lvl="1">
              <a:lnSpc>
                <a:spcPct val="80000"/>
              </a:lnSpc>
            </a:pPr>
            <a:r>
              <a:rPr lang="en-US" sz="2400" dirty="0"/>
              <a:t>E.g. Human population over a period of </a:t>
            </a:r>
            <a:r>
              <a:rPr lang="en-US" sz="2400" dirty="0" smtClean="0"/>
              <a:t>time</a:t>
            </a:r>
          </a:p>
        </p:txBody>
      </p:sp>
    </p:spTree>
    <p:extLst>
      <p:ext uri="{BB962C8B-B14F-4D97-AF65-F5344CB8AC3E}">
        <p14:creationId xmlns:p14="http://schemas.microsoft.com/office/powerpoint/2010/main" val="243768988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543800" cy="1157240"/>
          </a:xfrm>
          <a:prstGeom prst="rect">
            <a:avLst/>
          </a:prstGeom>
          <a:noFill/>
        </p:spPr>
        <p:txBody>
          <a:bodyPr wrap="square" rtlCol="0">
            <a:spAutoFit/>
          </a:bodyPr>
          <a:lstStyle/>
          <a:p>
            <a:pPr lvl="1">
              <a:lnSpc>
                <a:spcPct val="80000"/>
              </a:lnSpc>
            </a:pPr>
            <a:r>
              <a:rPr lang="en-US" sz="4000" dirty="0"/>
              <a:t>How do you find it?</a:t>
            </a:r>
          </a:p>
          <a:p>
            <a:pPr>
              <a:lnSpc>
                <a:spcPct val="80000"/>
              </a:lnSpc>
            </a:pPr>
            <a:endParaRPr lang="en-US" sz="2400" dirty="0" smtClean="0"/>
          </a:p>
          <a:p>
            <a:endParaRPr lang="en-US" dirty="0"/>
          </a:p>
        </p:txBody>
      </p:sp>
    </p:spTree>
    <p:extLst>
      <p:ext uri="{BB962C8B-B14F-4D97-AF65-F5344CB8AC3E}">
        <p14:creationId xmlns:p14="http://schemas.microsoft.com/office/powerpoint/2010/main" val="126001278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543800" cy="1452705"/>
          </a:xfrm>
          <a:prstGeom prst="rect">
            <a:avLst/>
          </a:prstGeom>
          <a:noFill/>
        </p:spPr>
        <p:txBody>
          <a:bodyPr wrap="square" rtlCol="0">
            <a:spAutoFit/>
          </a:bodyPr>
          <a:lstStyle/>
          <a:p>
            <a:pPr lvl="1">
              <a:lnSpc>
                <a:spcPct val="80000"/>
              </a:lnSpc>
            </a:pPr>
            <a:r>
              <a:rPr lang="en-US" sz="4000" dirty="0"/>
              <a:t>How do you find it?</a:t>
            </a:r>
          </a:p>
          <a:p>
            <a:pPr>
              <a:lnSpc>
                <a:spcPct val="80000"/>
              </a:lnSpc>
            </a:pPr>
            <a:endParaRPr lang="en-US" sz="2400" dirty="0" smtClean="0"/>
          </a:p>
          <a:p>
            <a:pPr>
              <a:lnSpc>
                <a:spcPct val="80000"/>
              </a:lnSpc>
            </a:pPr>
            <a:r>
              <a:rPr lang="en-US" sz="2400" dirty="0" smtClean="0"/>
              <a:t>Multiply the data set </a:t>
            </a:r>
            <a:r>
              <a:rPr lang="en-US" sz="2400" dirty="0"/>
              <a:t>and take the n</a:t>
            </a:r>
            <a:r>
              <a:rPr lang="en-US" sz="2400" baseline="30000" dirty="0"/>
              <a:t>th</a:t>
            </a:r>
            <a:r>
              <a:rPr lang="en-US" sz="2400" dirty="0"/>
              <a:t> root of that number</a:t>
            </a:r>
          </a:p>
          <a:p>
            <a:endParaRPr lang="en-US" dirty="0"/>
          </a:p>
        </p:txBody>
      </p:sp>
      <p:pic>
        <p:nvPicPr>
          <p:cNvPr id="6" name="Picture 4" descr="http://www.sengpielaudio.com/GeometrischesMittelFormel.gif"/>
          <p:cNvPicPr>
            <a:picLocks noChangeAspect="1" noChangeArrowheads="1"/>
          </p:cNvPicPr>
          <p:nvPr/>
        </p:nvPicPr>
        <p:blipFill rotWithShape="1">
          <a:blip r:embed="rId3">
            <a:extLst>
              <a:ext uri="{28A0092B-C50C-407E-A947-70E740481C1C}">
                <a14:useLocalDpi xmlns:a14="http://schemas.microsoft.com/office/drawing/2010/main" val="0"/>
              </a:ext>
            </a:extLst>
          </a:blip>
          <a:srcRect t="33616" r="75201" b="33192"/>
          <a:stretch/>
        </p:blipFill>
        <p:spPr bwMode="auto">
          <a:xfrm>
            <a:off x="609600" y="2286000"/>
            <a:ext cx="2810742" cy="95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90858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543800" cy="1452705"/>
          </a:xfrm>
          <a:prstGeom prst="rect">
            <a:avLst/>
          </a:prstGeom>
          <a:noFill/>
        </p:spPr>
        <p:txBody>
          <a:bodyPr wrap="square" rtlCol="0">
            <a:spAutoFit/>
          </a:bodyPr>
          <a:lstStyle/>
          <a:p>
            <a:pPr lvl="1">
              <a:lnSpc>
                <a:spcPct val="80000"/>
              </a:lnSpc>
            </a:pPr>
            <a:r>
              <a:rPr lang="en-US" sz="4000" dirty="0"/>
              <a:t>How do you find it?</a:t>
            </a:r>
          </a:p>
          <a:p>
            <a:pPr>
              <a:lnSpc>
                <a:spcPct val="80000"/>
              </a:lnSpc>
            </a:pPr>
            <a:endParaRPr lang="en-US" sz="2400" dirty="0" smtClean="0"/>
          </a:p>
          <a:p>
            <a:pPr>
              <a:lnSpc>
                <a:spcPct val="80000"/>
              </a:lnSpc>
            </a:pPr>
            <a:r>
              <a:rPr lang="en-US" sz="2400" dirty="0" smtClean="0"/>
              <a:t>Multiply the data set </a:t>
            </a:r>
            <a:r>
              <a:rPr lang="en-US" sz="2400" dirty="0"/>
              <a:t>and take the n</a:t>
            </a:r>
            <a:r>
              <a:rPr lang="en-US" sz="2400" baseline="30000" dirty="0"/>
              <a:t>th</a:t>
            </a:r>
            <a:r>
              <a:rPr lang="en-US" sz="2400" dirty="0"/>
              <a:t> root of that number</a:t>
            </a:r>
          </a:p>
          <a:p>
            <a:endParaRPr lang="en-US" dirty="0"/>
          </a:p>
        </p:txBody>
      </p:sp>
      <p:pic>
        <p:nvPicPr>
          <p:cNvPr id="5" name="Picture 4" descr="http://www.sengpielaudio.com/GeometrischesMittelFormel.gif"/>
          <p:cNvPicPr>
            <a:picLocks noChangeAspect="1" noChangeArrowheads="1"/>
          </p:cNvPicPr>
          <p:nvPr/>
        </p:nvPicPr>
        <p:blipFill rotWithShape="1">
          <a:blip r:embed="rId3">
            <a:extLst>
              <a:ext uri="{28A0092B-C50C-407E-A947-70E740481C1C}">
                <a14:useLocalDpi xmlns:a14="http://schemas.microsoft.com/office/drawing/2010/main" val="0"/>
              </a:ext>
            </a:extLst>
          </a:blip>
          <a:srcRect l="53625" t="23636" b="25455"/>
          <a:stretch/>
        </p:blipFill>
        <p:spPr bwMode="auto">
          <a:xfrm>
            <a:off x="3200400" y="1752600"/>
            <a:ext cx="4767534" cy="18311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sengpielaudio.com/GeometrischesMittelFormel.gif"/>
          <p:cNvPicPr>
            <a:picLocks noChangeAspect="1" noChangeArrowheads="1"/>
          </p:cNvPicPr>
          <p:nvPr/>
        </p:nvPicPr>
        <p:blipFill rotWithShape="1">
          <a:blip r:embed="rId3">
            <a:extLst>
              <a:ext uri="{28A0092B-C50C-407E-A947-70E740481C1C}">
                <a14:useLocalDpi xmlns:a14="http://schemas.microsoft.com/office/drawing/2010/main" val="0"/>
              </a:ext>
            </a:extLst>
          </a:blip>
          <a:srcRect t="33616" r="75201" b="33192"/>
          <a:stretch/>
        </p:blipFill>
        <p:spPr bwMode="auto">
          <a:xfrm>
            <a:off x="609600" y="2286000"/>
            <a:ext cx="2810742" cy="95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96036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dirty="0"/>
              <a:t>What’s </a:t>
            </a:r>
            <a:r>
              <a:rPr lang="en-US" dirty="0" smtClean="0"/>
              <a:t>a harmonic mean?</a:t>
            </a:r>
            <a:endParaRPr lang="en-US" dirty="0"/>
          </a:p>
        </p:txBody>
      </p:sp>
    </p:spTree>
    <p:extLst>
      <p:ext uri="{BB962C8B-B14F-4D97-AF65-F5344CB8AC3E}">
        <p14:creationId xmlns:p14="http://schemas.microsoft.com/office/powerpoint/2010/main" val="34876458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207475">
            <a:off x="572573" y="2447301"/>
            <a:ext cx="8117400" cy="2123658"/>
          </a:xfrm>
          <a:prstGeom prst="rect">
            <a:avLst/>
          </a:prstGeom>
          <a:solidFill>
            <a:srgbClr val="3366FF"/>
          </a:solidFill>
        </p:spPr>
        <p:txBody>
          <a:bodyPr wrap="square">
            <a:spAutoFit/>
          </a:bodyPr>
          <a:lstStyle/>
          <a:p>
            <a:r>
              <a:rPr lang="en-US" sz="4400" dirty="0"/>
              <a:t> </a:t>
            </a:r>
            <a:r>
              <a:rPr lang="en-US" sz="4400" dirty="0" smtClean="0">
                <a:latin typeface="Chalkduster"/>
                <a:cs typeface="Chalkduster"/>
              </a:rPr>
              <a:t>Week 7: </a:t>
            </a:r>
            <a:r>
              <a:rPr lang="en-US" sz="4400" dirty="0"/>
              <a:t> Geometric Thinking </a:t>
            </a:r>
            <a:endParaRPr lang="en-US" sz="4400" dirty="0" smtClean="0"/>
          </a:p>
          <a:p>
            <a:r>
              <a:rPr lang="en-US" sz="4400" dirty="0" smtClean="0"/>
              <a:t>					     &amp; </a:t>
            </a:r>
          </a:p>
          <a:p>
            <a:r>
              <a:rPr lang="en-US" sz="4400" dirty="0" smtClean="0"/>
              <a:t>			  Geometric Concepts</a:t>
            </a:r>
            <a:endParaRPr lang="en-US" sz="4400" dirty="0" smtClean="0">
              <a:latin typeface="Chalkduster"/>
              <a:cs typeface="Chalkduster"/>
            </a:endParaRPr>
          </a:p>
        </p:txBody>
      </p:sp>
    </p:spTree>
    <p:extLst>
      <p:ext uri="{BB962C8B-B14F-4D97-AF65-F5344CB8AC3E}">
        <p14:creationId xmlns:p14="http://schemas.microsoft.com/office/powerpoint/2010/main" val="2685676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dirty="0"/>
              <a:t>What’s </a:t>
            </a:r>
            <a:r>
              <a:rPr lang="en-US" dirty="0" smtClean="0"/>
              <a:t>a harmonic mean?</a:t>
            </a:r>
            <a:endParaRPr lang="en-US" dirty="0"/>
          </a:p>
        </p:txBody>
      </p:sp>
      <p:sp>
        <p:nvSpPr>
          <p:cNvPr id="101379" name="Rectangle 3"/>
          <p:cNvSpPr>
            <a:spLocks noGrp="1" noChangeArrowheads="1"/>
          </p:cNvSpPr>
          <p:nvPr>
            <p:ph type="body" idx="1"/>
          </p:nvPr>
        </p:nvSpPr>
        <p:spPr>
          <a:xfrm>
            <a:off x="609600" y="2743200"/>
            <a:ext cx="8229600" cy="1828800"/>
          </a:xfrm>
        </p:spPr>
        <p:txBody>
          <a:bodyPr/>
          <a:lstStyle/>
          <a:p>
            <a:pPr>
              <a:lnSpc>
                <a:spcPct val="80000"/>
              </a:lnSpc>
            </a:pPr>
            <a:r>
              <a:rPr lang="en-US" sz="3600" dirty="0" smtClean="0"/>
              <a:t>The </a:t>
            </a:r>
            <a:r>
              <a:rPr lang="en-US" sz="3600" dirty="0"/>
              <a:t>harmonic mean is good for things like rates and ratios where an arithmetic mean would actually be </a:t>
            </a:r>
            <a:r>
              <a:rPr lang="en-US" sz="3600" dirty="0" smtClean="0"/>
              <a:t>incorrect</a:t>
            </a:r>
          </a:p>
          <a:p>
            <a:pPr>
              <a:lnSpc>
                <a:spcPct val="80000"/>
              </a:lnSpc>
            </a:pPr>
            <a:endParaRPr lang="en-US" sz="2400" dirty="0"/>
          </a:p>
        </p:txBody>
      </p:sp>
    </p:spTree>
    <p:extLst>
      <p:ext uri="{BB962C8B-B14F-4D97-AF65-F5344CB8AC3E}">
        <p14:creationId xmlns:p14="http://schemas.microsoft.com/office/powerpoint/2010/main" val="52322902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dirty="0"/>
              <a:t>What’s </a:t>
            </a:r>
            <a:r>
              <a:rPr lang="en-US" dirty="0" smtClean="0"/>
              <a:t>a harmonic mean?</a:t>
            </a:r>
            <a:endParaRPr lang="en-US" dirty="0"/>
          </a:p>
        </p:txBody>
      </p:sp>
      <p:sp>
        <p:nvSpPr>
          <p:cNvPr id="101379" name="Rectangle 3"/>
          <p:cNvSpPr>
            <a:spLocks noGrp="1" noChangeArrowheads="1"/>
          </p:cNvSpPr>
          <p:nvPr>
            <p:ph type="body" idx="1"/>
          </p:nvPr>
        </p:nvSpPr>
        <p:spPr>
          <a:xfrm>
            <a:off x="457200" y="1600200"/>
            <a:ext cx="8229600" cy="4038599"/>
          </a:xfrm>
        </p:spPr>
        <p:txBody>
          <a:bodyPr>
            <a:normAutofit/>
          </a:bodyPr>
          <a:lstStyle/>
          <a:p>
            <a:pPr>
              <a:lnSpc>
                <a:spcPct val="80000"/>
              </a:lnSpc>
            </a:pPr>
            <a:r>
              <a:rPr lang="en-US" dirty="0" smtClean="0"/>
              <a:t>The </a:t>
            </a:r>
            <a:r>
              <a:rPr lang="en-US" dirty="0"/>
              <a:t>harmonic mean is good for things like rates and ratios where an arithmetic mean would actually be </a:t>
            </a:r>
            <a:r>
              <a:rPr lang="en-US" dirty="0" smtClean="0"/>
              <a:t>incorrect</a:t>
            </a:r>
          </a:p>
          <a:p>
            <a:pPr>
              <a:lnSpc>
                <a:spcPct val="80000"/>
              </a:lnSpc>
            </a:pPr>
            <a:endParaRPr lang="en-US" sz="4300" dirty="0"/>
          </a:p>
          <a:p>
            <a:pPr>
              <a:lnSpc>
                <a:spcPct val="80000"/>
              </a:lnSpc>
            </a:pPr>
            <a:r>
              <a:rPr lang="en-US" sz="4300" dirty="0" smtClean="0"/>
              <a:t>For example, </a:t>
            </a:r>
            <a:r>
              <a:rPr lang="en-US" sz="4300" dirty="0"/>
              <a:t>average </a:t>
            </a:r>
            <a:r>
              <a:rPr lang="en-US" sz="4300" i="1" dirty="0"/>
              <a:t>rate </a:t>
            </a:r>
            <a:r>
              <a:rPr lang="en-US" sz="4300" dirty="0"/>
              <a:t>at which the donor fills a </a:t>
            </a:r>
            <a:r>
              <a:rPr lang="en-US" sz="4300" dirty="0" smtClean="0"/>
              <a:t>bag or average speed for driving your car</a:t>
            </a:r>
          </a:p>
          <a:p>
            <a:pPr>
              <a:lnSpc>
                <a:spcPct val="80000"/>
              </a:lnSpc>
            </a:pPr>
            <a:endParaRPr lang="en-US" sz="2400" dirty="0"/>
          </a:p>
        </p:txBody>
      </p:sp>
    </p:spTree>
    <p:extLst>
      <p:ext uri="{BB962C8B-B14F-4D97-AF65-F5344CB8AC3E}">
        <p14:creationId xmlns:p14="http://schemas.microsoft.com/office/powerpoint/2010/main" val="26249102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lgn="ctr" rtl="0">
              <a:spcBef>
                <a:spcPct val="0"/>
              </a:spcBef>
            </a:pPr>
            <a:r>
              <a:rPr lang="en-US" sz="4000" dirty="0" smtClean="0"/>
              <a:t>How do you find it?</a:t>
            </a:r>
            <a:br>
              <a:rPr lang="en-US" sz="4000" dirty="0" smtClean="0"/>
            </a:br>
            <a:endParaRPr lang="en-US" dirty="0"/>
          </a:p>
        </p:txBody>
      </p:sp>
    </p:spTree>
    <p:extLst>
      <p:ext uri="{BB962C8B-B14F-4D97-AF65-F5344CB8AC3E}">
        <p14:creationId xmlns:p14="http://schemas.microsoft.com/office/powerpoint/2010/main" val="39306521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lgn="ctr" rtl="0">
              <a:spcBef>
                <a:spcPct val="0"/>
              </a:spcBef>
            </a:pPr>
            <a:r>
              <a:rPr lang="en-US" sz="4000" dirty="0" smtClean="0"/>
              <a:t>How do you find it?</a:t>
            </a:r>
            <a:br>
              <a:rPr lang="en-US" sz="4000" dirty="0" smtClean="0"/>
            </a:br>
            <a:endParaRPr lang="en-US" dirty="0"/>
          </a:p>
        </p:txBody>
      </p:sp>
      <p:sp>
        <p:nvSpPr>
          <p:cNvPr id="4" name="Oval Callout 3"/>
          <p:cNvSpPr/>
          <p:nvPr/>
        </p:nvSpPr>
        <p:spPr>
          <a:xfrm>
            <a:off x="1524000" y="1676400"/>
            <a:ext cx="5791200" cy="411480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The reciprocal of the arithmetic mean of the reciprocals of all the values of the </a:t>
            </a:r>
            <a:r>
              <a:rPr lang="en-US" sz="3200" dirty="0" smtClean="0"/>
              <a:t>data set</a:t>
            </a:r>
            <a:endParaRPr lang="en-US" sz="3200" dirty="0"/>
          </a:p>
          <a:p>
            <a:pPr algn="ctr"/>
            <a:endParaRPr lang="en-US" dirty="0"/>
          </a:p>
        </p:txBody>
      </p:sp>
    </p:spTree>
    <p:extLst>
      <p:ext uri="{BB962C8B-B14F-4D97-AF65-F5344CB8AC3E}">
        <p14:creationId xmlns:p14="http://schemas.microsoft.com/office/powerpoint/2010/main" val="367556249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dirty="0"/>
              <a:t>How do you find it?</a:t>
            </a:r>
          </a:p>
        </p:txBody>
      </p:sp>
      <p:pic>
        <p:nvPicPr>
          <p:cNvPr id="1026" name="Picture 2" descr="http://onlinestatbook.com/glossary/graphics/harmonic_me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362200"/>
            <a:ext cx="644568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65693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81000" y="152400"/>
            <a:ext cx="8229600" cy="1143000"/>
          </a:xfrm>
        </p:spPr>
        <p:txBody>
          <a:bodyPr/>
          <a:lstStyle/>
          <a:p>
            <a:r>
              <a:rPr lang="en-US" dirty="0" smtClean="0"/>
              <a:t>For example!</a:t>
            </a:r>
            <a:endParaRPr lang="en-US" dirty="0"/>
          </a:p>
        </p:txBody>
      </p:sp>
      <p:pic>
        <p:nvPicPr>
          <p:cNvPr id="1026" name="Picture 2" descr="http://onlinestatbook.com/glossary/graphics/harmonic_me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029200"/>
            <a:ext cx="4640893"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1219200"/>
            <a:ext cx="8001000" cy="3539430"/>
          </a:xfrm>
          <a:prstGeom prst="rect">
            <a:avLst/>
          </a:prstGeom>
          <a:noFill/>
        </p:spPr>
        <p:txBody>
          <a:bodyPr wrap="square" rtlCol="0">
            <a:spAutoFit/>
          </a:bodyPr>
          <a:lstStyle/>
          <a:p>
            <a:r>
              <a:rPr lang="en-US" sz="3200" dirty="0" smtClean="0"/>
              <a:t>Suppose </a:t>
            </a:r>
            <a:r>
              <a:rPr lang="en-US" sz="3200" dirty="0"/>
              <a:t>that you have four 10 km segments to your automobile trip.  You drive your car:</a:t>
            </a:r>
          </a:p>
          <a:p>
            <a:r>
              <a:rPr lang="en-US" sz="3200" dirty="0"/>
              <a:t>100 km/</a:t>
            </a:r>
            <a:r>
              <a:rPr lang="en-US" sz="3200" dirty="0" err="1"/>
              <a:t>hr</a:t>
            </a:r>
            <a:r>
              <a:rPr lang="en-US" sz="3200" dirty="0"/>
              <a:t> for the first 10 km</a:t>
            </a:r>
          </a:p>
          <a:p>
            <a:r>
              <a:rPr lang="en-US" sz="3200" dirty="0"/>
              <a:t>110 km/</a:t>
            </a:r>
            <a:r>
              <a:rPr lang="en-US" sz="3200" dirty="0" err="1"/>
              <a:t>hr</a:t>
            </a:r>
            <a:r>
              <a:rPr lang="en-US" sz="3200" dirty="0"/>
              <a:t> for the second 10 km</a:t>
            </a:r>
          </a:p>
          <a:p>
            <a:r>
              <a:rPr lang="en-US" sz="3200" dirty="0"/>
              <a:t>90 km/</a:t>
            </a:r>
            <a:r>
              <a:rPr lang="en-US" sz="3200" dirty="0" err="1"/>
              <a:t>hr</a:t>
            </a:r>
            <a:r>
              <a:rPr lang="en-US" sz="3200" dirty="0"/>
              <a:t> for the third 10 km</a:t>
            </a:r>
          </a:p>
          <a:p>
            <a:r>
              <a:rPr lang="en-US" sz="3200" dirty="0"/>
              <a:t>120 km/</a:t>
            </a:r>
            <a:r>
              <a:rPr lang="en-US" sz="3200" dirty="0" err="1"/>
              <a:t>hr</a:t>
            </a:r>
            <a:r>
              <a:rPr lang="en-US" sz="3200" dirty="0"/>
              <a:t> for the fourth 10 km.</a:t>
            </a:r>
          </a:p>
          <a:p>
            <a:r>
              <a:rPr lang="en-US" sz="3200" dirty="0"/>
              <a:t>What is your average speed? </a:t>
            </a:r>
            <a:r>
              <a:rPr lang="en-US" sz="3200" dirty="0" smtClean="0"/>
              <a:t>  </a:t>
            </a:r>
            <a:endParaRPr lang="en-US" sz="3200" dirty="0"/>
          </a:p>
        </p:txBody>
      </p:sp>
    </p:spTree>
    <p:extLst>
      <p:ext uri="{BB962C8B-B14F-4D97-AF65-F5344CB8AC3E}">
        <p14:creationId xmlns:p14="http://schemas.microsoft.com/office/powerpoint/2010/main" val="7655418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81000" y="152400"/>
            <a:ext cx="8229600" cy="1143000"/>
          </a:xfrm>
        </p:spPr>
        <p:txBody>
          <a:bodyPr/>
          <a:lstStyle/>
          <a:p>
            <a:r>
              <a:rPr lang="en-US" dirty="0" smtClean="0"/>
              <a:t>another example!</a:t>
            </a:r>
            <a:endParaRPr lang="en-US" dirty="0"/>
          </a:p>
        </p:txBody>
      </p:sp>
      <p:pic>
        <p:nvPicPr>
          <p:cNvPr id="1026" name="Picture 2" descr="http://onlinestatbook.com/glossary/graphics/harmonic_me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572000"/>
            <a:ext cx="4640893"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1219200"/>
            <a:ext cx="8001000" cy="2062103"/>
          </a:xfrm>
          <a:prstGeom prst="rect">
            <a:avLst/>
          </a:prstGeom>
          <a:noFill/>
        </p:spPr>
        <p:txBody>
          <a:bodyPr wrap="square" rtlCol="0">
            <a:spAutoFit/>
          </a:bodyPr>
          <a:lstStyle/>
          <a:p>
            <a:r>
              <a:rPr lang="en-US" sz="3200" dirty="0"/>
              <a:t>I</a:t>
            </a:r>
            <a:r>
              <a:rPr lang="en-US" sz="3200" dirty="0" smtClean="0"/>
              <a:t>magine </a:t>
            </a:r>
            <a:r>
              <a:rPr lang="en-US" sz="3200" dirty="0"/>
              <a:t>a blood donor fills a 250mL blood bag at 70mL/min on the first visit, and 90mL/min the second visit. What is the average </a:t>
            </a:r>
            <a:r>
              <a:rPr lang="en-US" sz="3200" i="1" dirty="0"/>
              <a:t>rate </a:t>
            </a:r>
            <a:r>
              <a:rPr lang="en-US" sz="3200" dirty="0"/>
              <a:t>at which the donor fills a bag?  </a:t>
            </a:r>
            <a:r>
              <a:rPr lang="en-US" sz="3200" dirty="0" smtClean="0"/>
              <a:t>  </a:t>
            </a:r>
            <a:endParaRPr lang="en-US" sz="3200" dirty="0"/>
          </a:p>
        </p:txBody>
      </p:sp>
    </p:spTree>
    <p:extLst>
      <p:ext uri="{BB962C8B-B14F-4D97-AF65-F5344CB8AC3E}">
        <p14:creationId xmlns:p14="http://schemas.microsoft.com/office/powerpoint/2010/main" val="54517698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Pythagorean means?</a:t>
            </a:r>
            <a:endParaRPr lang="en-US" dirty="0"/>
          </a:p>
        </p:txBody>
      </p:sp>
    </p:spTree>
    <p:extLst>
      <p:ext uri="{BB962C8B-B14F-4D97-AF65-F5344CB8AC3E}">
        <p14:creationId xmlns:p14="http://schemas.microsoft.com/office/powerpoint/2010/main" val="35910192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Pythagorean means?</a:t>
            </a:r>
            <a:endParaRPr lang="en-US" dirty="0"/>
          </a:p>
        </p:txBody>
      </p:sp>
      <p:sp>
        <p:nvSpPr>
          <p:cNvPr id="3" name="Content Placeholder 2"/>
          <p:cNvSpPr>
            <a:spLocks noGrp="1"/>
          </p:cNvSpPr>
          <p:nvPr>
            <p:ph idx="1"/>
          </p:nvPr>
        </p:nvSpPr>
        <p:spPr>
          <a:xfrm>
            <a:off x="457200" y="1600200"/>
            <a:ext cx="8458200" cy="1828799"/>
          </a:xfrm>
          <a:solidFill>
            <a:srgbClr val="FFFF00"/>
          </a:solidFill>
        </p:spPr>
        <p:txBody>
          <a:bodyPr/>
          <a:lstStyle/>
          <a:p>
            <a:pPr marL="0" indent="0">
              <a:buNone/>
            </a:pPr>
            <a:r>
              <a:rPr lang="en-US" dirty="0" smtClean="0"/>
              <a:t>The </a:t>
            </a:r>
            <a:r>
              <a:rPr lang="en-US" dirty="0"/>
              <a:t>three "classic" means  (the </a:t>
            </a:r>
            <a:r>
              <a:rPr lang="en-US" dirty="0">
                <a:hlinkClick r:id="rId2"/>
              </a:rPr>
              <a:t>arithmetic mean</a:t>
            </a:r>
            <a:r>
              <a:rPr lang="en-US" dirty="0"/>
              <a:t>),  (the </a:t>
            </a:r>
            <a:r>
              <a:rPr lang="en-US" dirty="0">
                <a:hlinkClick r:id="rId3"/>
              </a:rPr>
              <a:t>geometric mean</a:t>
            </a:r>
            <a:r>
              <a:rPr lang="en-US" dirty="0" smtClean="0"/>
              <a:t>), and</a:t>
            </a:r>
            <a:r>
              <a:rPr lang="en-US" dirty="0"/>
              <a:t>  (the </a:t>
            </a:r>
            <a:r>
              <a:rPr lang="en-US" dirty="0">
                <a:hlinkClick r:id="rId4"/>
              </a:rPr>
              <a:t>harmonic mean</a:t>
            </a:r>
            <a:r>
              <a:rPr lang="en-US" dirty="0" smtClean="0"/>
              <a:t>)</a:t>
            </a:r>
            <a:r>
              <a:rPr lang="en-US" dirty="0"/>
              <a:t> </a:t>
            </a:r>
          </a:p>
        </p:txBody>
      </p:sp>
    </p:spTree>
    <p:extLst>
      <p:ext uri="{BB962C8B-B14F-4D97-AF65-F5344CB8AC3E}">
        <p14:creationId xmlns:p14="http://schemas.microsoft.com/office/powerpoint/2010/main" val="300098310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I find it?</a:t>
            </a:r>
            <a:endParaRPr lang="en-US" dirty="0"/>
          </a:p>
        </p:txBody>
      </p:sp>
    </p:spTree>
    <p:extLst>
      <p:ext uri="{BB962C8B-B14F-4D97-AF65-F5344CB8AC3E}">
        <p14:creationId xmlns:p14="http://schemas.microsoft.com/office/powerpoint/2010/main" val="16351845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843" y="-22134"/>
            <a:ext cx="8652814" cy="2554545"/>
          </a:xfrm>
          <a:prstGeom prst="rect">
            <a:avLst/>
          </a:prstGeom>
        </p:spPr>
        <p:txBody>
          <a:bodyPr wrap="square">
            <a:spAutoFit/>
          </a:bodyPr>
          <a:lstStyle/>
          <a:p>
            <a:pPr algn="ctr">
              <a:lnSpc>
                <a:spcPct val="200000"/>
              </a:lnSpc>
            </a:pPr>
            <a:r>
              <a:rPr lang="en-US" sz="4000" b="1" dirty="0">
                <a:solidFill>
                  <a:srgbClr val="FF0000"/>
                </a:solidFill>
                <a:latin typeface="Times"/>
                <a:ea typeface="Times New Roman"/>
              </a:rPr>
              <a:t>R&amp;</a:t>
            </a:r>
            <a:r>
              <a:rPr lang="en-US" sz="4000" b="1" dirty="0" smtClean="0">
                <a:solidFill>
                  <a:srgbClr val="FF0000"/>
                </a:solidFill>
                <a:latin typeface="Times"/>
                <a:ea typeface="Times New Roman"/>
              </a:rPr>
              <a:t>R</a:t>
            </a:r>
            <a:r>
              <a:rPr lang="en-US" sz="4000" dirty="0" smtClean="0">
                <a:latin typeface="Times"/>
                <a:ea typeface="Times New Roman"/>
              </a:rPr>
              <a:t> </a:t>
            </a:r>
          </a:p>
          <a:p>
            <a:r>
              <a:rPr lang="en-US" sz="4000" dirty="0"/>
              <a:t> Malloy. (1999). Perimeter and area through the van </a:t>
            </a:r>
            <a:r>
              <a:rPr lang="en-US" sz="4000" dirty="0" err="1"/>
              <a:t>Hiele</a:t>
            </a:r>
            <a:r>
              <a:rPr lang="en-US" sz="4000" dirty="0"/>
              <a:t> </a:t>
            </a:r>
            <a:r>
              <a:rPr lang="en-US" sz="4000" dirty="0" smtClean="0"/>
              <a:t>model. </a:t>
            </a:r>
            <a:endParaRPr lang="en-US" sz="4000" dirty="0">
              <a:effectLst/>
              <a:ea typeface="Times New Roman"/>
            </a:endParaRPr>
          </a:p>
        </p:txBody>
      </p:sp>
      <p:pic>
        <p:nvPicPr>
          <p:cNvPr id="3" name="Picture 2"/>
          <p:cNvPicPr>
            <a:picLocks noChangeAspect="1"/>
          </p:cNvPicPr>
          <p:nvPr/>
        </p:nvPicPr>
        <p:blipFill>
          <a:blip r:embed="rId2"/>
          <a:stretch>
            <a:fillRect/>
          </a:stretch>
        </p:blipFill>
        <p:spPr>
          <a:xfrm>
            <a:off x="5714203" y="4919170"/>
            <a:ext cx="2958956" cy="1673508"/>
          </a:xfrm>
          <a:prstGeom prst="rect">
            <a:avLst/>
          </a:prstGeom>
        </p:spPr>
      </p:pic>
      <p:sp>
        <p:nvSpPr>
          <p:cNvPr id="4" name="Rectangle 3"/>
          <p:cNvSpPr/>
          <p:nvPr/>
        </p:nvSpPr>
        <p:spPr>
          <a:xfrm>
            <a:off x="522869" y="2721114"/>
            <a:ext cx="7589197" cy="1938992"/>
          </a:xfrm>
          <a:prstGeom prst="rect">
            <a:avLst/>
          </a:prstGeom>
        </p:spPr>
        <p:txBody>
          <a:bodyPr wrap="square">
            <a:spAutoFit/>
          </a:bodyPr>
          <a:lstStyle/>
          <a:p>
            <a:r>
              <a:rPr lang="en-US" sz="4000" dirty="0" err="1" smtClean="0"/>
              <a:t>Murrey</a:t>
            </a:r>
            <a:r>
              <a:rPr lang="en-US" sz="4000" dirty="0"/>
              <a:t>. (2008)</a:t>
            </a:r>
            <a:r>
              <a:rPr lang="en-US" sz="4000" dirty="0" smtClean="0"/>
              <a:t>. Differentiating </a:t>
            </a:r>
            <a:r>
              <a:rPr lang="en-US" sz="4000" dirty="0"/>
              <a:t>instruction in mathematics for the</a:t>
            </a:r>
          </a:p>
          <a:p>
            <a:r>
              <a:rPr lang="en-US" sz="4000" dirty="0"/>
              <a:t>E</a:t>
            </a:r>
            <a:r>
              <a:rPr lang="en-US" sz="4000" dirty="0" smtClean="0"/>
              <a:t>nglish </a:t>
            </a:r>
            <a:r>
              <a:rPr lang="en-US" sz="4000" dirty="0"/>
              <a:t>language </a:t>
            </a:r>
            <a:r>
              <a:rPr lang="en-US" sz="4000" dirty="0" err="1"/>
              <a:t>learner.</a:t>
            </a:r>
            <a:r>
              <a:rPr lang="en-US" sz="1400" b="1" dirty="0" err="1" smtClean="0">
                <a:solidFill>
                  <a:schemeClr val="bg1"/>
                </a:solidFill>
                <a:latin typeface="Arial"/>
                <a:cs typeface="Arial"/>
              </a:rPr>
              <a:t>p</a:t>
            </a:r>
            <a:r>
              <a:rPr lang="en-US" sz="1400" b="1" dirty="0">
                <a:solidFill>
                  <a:schemeClr val="bg1"/>
                </a:solidFill>
                <a:latin typeface="Arial"/>
                <a:cs typeface="Arial"/>
              </a:rPr>
              <a:t>. 481</a:t>
            </a:r>
          </a:p>
        </p:txBody>
      </p:sp>
    </p:spTree>
    <p:extLst>
      <p:ext uri="{BB962C8B-B14F-4D97-AF65-F5344CB8AC3E}">
        <p14:creationId xmlns:p14="http://schemas.microsoft.com/office/powerpoint/2010/main" val="18282430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I find it?</a:t>
            </a:r>
            <a:endParaRPr lang="en-US" dirty="0"/>
          </a:p>
        </p:txBody>
      </p:sp>
      <p:sp>
        <p:nvSpPr>
          <p:cNvPr id="4" name="Content Placeholder 2"/>
          <p:cNvSpPr txBox="1">
            <a:spLocks/>
          </p:cNvSpPr>
          <p:nvPr/>
        </p:nvSpPr>
        <p:spPr>
          <a:xfrm>
            <a:off x="0" y="1905000"/>
            <a:ext cx="8915400" cy="182879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The following </a:t>
            </a:r>
            <a:r>
              <a:rPr lang="en-US" dirty="0"/>
              <a:t>r</a:t>
            </a:r>
            <a:r>
              <a:rPr lang="en-US" dirty="0" smtClean="0"/>
              <a:t>elationship holds true for these averages</a:t>
            </a:r>
          </a:p>
          <a:p>
            <a:pPr marL="0" indent="0">
              <a:buNone/>
            </a:pPr>
            <a:r>
              <a:rPr lang="en-US" dirty="0" smtClean="0"/>
              <a:t> </a:t>
            </a:r>
          </a:p>
          <a:p>
            <a:pPr marL="0" indent="0">
              <a:buNone/>
            </a:pPr>
            <a:r>
              <a:rPr lang="en-US" sz="4800" dirty="0" smtClean="0"/>
              <a:t>Harmonic </a:t>
            </a:r>
            <a:r>
              <a:rPr lang="en-US" sz="4800" dirty="0" smtClean="0">
                <a:sym typeface="Symbol"/>
              </a:rPr>
              <a:t>  </a:t>
            </a:r>
            <a:r>
              <a:rPr lang="en-US" sz="4800" dirty="0" smtClean="0"/>
              <a:t>Geometric </a:t>
            </a:r>
            <a:r>
              <a:rPr lang="en-US" sz="4800" dirty="0">
                <a:sym typeface="Symbol"/>
              </a:rPr>
              <a:t></a:t>
            </a:r>
            <a:r>
              <a:rPr lang="en-US" sz="4800" dirty="0" smtClean="0"/>
              <a:t>  Arithmetic</a:t>
            </a:r>
            <a:r>
              <a:rPr lang="en-US" dirty="0" smtClean="0"/>
              <a:t> </a:t>
            </a:r>
            <a:endParaRPr lang="en-US" dirty="0"/>
          </a:p>
        </p:txBody>
      </p:sp>
    </p:spTree>
    <p:extLst>
      <p:ext uri="{BB962C8B-B14F-4D97-AF65-F5344CB8AC3E}">
        <p14:creationId xmlns:p14="http://schemas.microsoft.com/office/powerpoint/2010/main" val="333178580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600200"/>
            <a:ext cx="8458200" cy="1828799"/>
          </a:xfrm>
        </p:spPr>
        <p:txBody>
          <a:bodyPr>
            <a:normAutofit/>
          </a:bodyPr>
          <a:lstStyle/>
          <a:p>
            <a:pPr marL="0" indent="0">
              <a:buNone/>
            </a:pPr>
            <a:r>
              <a:rPr lang="en-US" dirty="0" smtClean="0"/>
              <a:t>Show the Pythagorean means relationship is true for the following data set:</a:t>
            </a:r>
          </a:p>
          <a:p>
            <a:pPr marL="0" indent="0">
              <a:buNone/>
            </a:pPr>
            <a:r>
              <a:rPr lang="en-US" dirty="0" smtClean="0"/>
              <a:t>   5,20,40,80,100</a:t>
            </a:r>
            <a:r>
              <a:rPr lang="en-US" dirty="0"/>
              <a:t> </a:t>
            </a:r>
          </a:p>
        </p:txBody>
      </p:sp>
      <p:sp>
        <p:nvSpPr>
          <p:cNvPr id="4" name="Content Placeholder 2"/>
          <p:cNvSpPr txBox="1">
            <a:spLocks/>
          </p:cNvSpPr>
          <p:nvPr/>
        </p:nvSpPr>
        <p:spPr>
          <a:xfrm>
            <a:off x="304800" y="3581401"/>
            <a:ext cx="87630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Relationship:  Harmonic </a:t>
            </a:r>
            <a:r>
              <a:rPr lang="en-US" dirty="0" smtClean="0">
                <a:sym typeface="Symbol"/>
              </a:rPr>
              <a:t></a:t>
            </a:r>
            <a:r>
              <a:rPr lang="en-US" dirty="0" smtClean="0"/>
              <a:t>Geometric </a:t>
            </a:r>
            <a:r>
              <a:rPr lang="en-US" dirty="0">
                <a:sym typeface="Symbol"/>
              </a:rPr>
              <a:t></a:t>
            </a:r>
            <a:r>
              <a:rPr lang="en-US" dirty="0" smtClean="0"/>
              <a:t>  Arithmetic </a:t>
            </a:r>
            <a:endParaRPr lang="en-US" dirty="0"/>
          </a:p>
        </p:txBody>
      </p:sp>
    </p:spTree>
    <p:extLst>
      <p:ext uri="{BB962C8B-B14F-4D97-AF65-F5344CB8AC3E}">
        <p14:creationId xmlns:p14="http://schemas.microsoft.com/office/powerpoint/2010/main" val="179495616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347916">
            <a:off x="457200" y="2036242"/>
            <a:ext cx="8229600" cy="1143000"/>
          </a:xfrm>
          <a:solidFill>
            <a:srgbClr val="CCFFCC"/>
          </a:solidFill>
        </p:spPr>
        <p:txBody>
          <a:bodyPr/>
          <a:lstStyle/>
          <a:p>
            <a:r>
              <a:rPr lang="en-US" dirty="0" smtClean="0"/>
              <a:t>MY Personal Time Line</a:t>
            </a:r>
            <a:endParaRPr lang="en-US" dirty="0"/>
          </a:p>
        </p:txBody>
      </p:sp>
      <p:sp>
        <p:nvSpPr>
          <p:cNvPr id="4" name="Rectangle 3"/>
          <p:cNvSpPr/>
          <p:nvPr/>
        </p:nvSpPr>
        <p:spPr>
          <a:xfrm>
            <a:off x="199189" y="1513022"/>
            <a:ext cx="8944811" cy="523220"/>
          </a:xfrm>
          <a:prstGeom prst="rect">
            <a:avLst/>
          </a:prstGeom>
        </p:spPr>
        <p:txBody>
          <a:bodyPr wrap="square">
            <a:spAutoFit/>
          </a:bodyPr>
          <a:lstStyle/>
          <a:p>
            <a:r>
              <a:rPr lang="en-US" sz="2800" dirty="0"/>
              <a:t> </a:t>
            </a:r>
          </a:p>
        </p:txBody>
      </p:sp>
    </p:spTree>
    <p:extLst>
      <p:ext uri="{BB962C8B-B14F-4D97-AF65-F5344CB8AC3E}">
        <p14:creationId xmlns:p14="http://schemas.microsoft.com/office/powerpoint/2010/main" val="36231516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23728" y="260648"/>
            <a:ext cx="4559903"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Class project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 name="Picture 5"/>
          <p:cNvPicPr>
            <a:picLocks noChangeAspect="1"/>
          </p:cNvPicPr>
          <p:nvPr/>
        </p:nvPicPr>
        <p:blipFill>
          <a:blip r:embed="rId2"/>
          <a:stretch>
            <a:fillRect/>
          </a:stretch>
        </p:blipFill>
        <p:spPr>
          <a:xfrm>
            <a:off x="2173708" y="2851382"/>
            <a:ext cx="5154544" cy="3462007"/>
          </a:xfrm>
          <a:prstGeom prst="rect">
            <a:avLst/>
          </a:prstGeom>
        </p:spPr>
      </p:pic>
    </p:spTree>
    <p:extLst>
      <p:ext uri="{BB962C8B-B14F-4D97-AF65-F5344CB8AC3E}">
        <p14:creationId xmlns:p14="http://schemas.microsoft.com/office/powerpoint/2010/main" val="389411208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2884" y="297655"/>
            <a:ext cx="8320290" cy="6240218"/>
          </a:xfrm>
          <a:prstGeom prst="rect">
            <a:avLst/>
          </a:prstGeom>
        </p:spPr>
      </p:pic>
    </p:spTree>
    <p:extLst>
      <p:ext uri="{BB962C8B-B14F-4D97-AF65-F5344CB8AC3E}">
        <p14:creationId xmlns:p14="http://schemas.microsoft.com/office/powerpoint/2010/main" val="204293010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dirty="0" smtClean="0"/>
              <a:t>Hybrid Course</a:t>
            </a:r>
            <a:endParaRPr lang="en-US" dirty="0"/>
          </a:p>
        </p:txBody>
      </p:sp>
      <p:sp>
        <p:nvSpPr>
          <p:cNvPr id="3" name="Content Placeholder 2"/>
          <p:cNvSpPr>
            <a:spLocks noGrp="1"/>
          </p:cNvSpPr>
          <p:nvPr>
            <p:ph idx="1"/>
          </p:nvPr>
        </p:nvSpPr>
        <p:spPr>
          <a:xfrm>
            <a:off x="457200" y="1600200"/>
            <a:ext cx="8229600" cy="4000717"/>
          </a:xfrm>
        </p:spPr>
        <p:txBody>
          <a:bodyPr/>
          <a:lstStyle/>
          <a:p>
            <a:pPr marL="0" indent="0">
              <a:buNone/>
            </a:pPr>
            <a:r>
              <a:rPr lang="en-US" dirty="0" smtClean="0"/>
              <a:t>Timeframe:  30 minutes per task</a:t>
            </a:r>
          </a:p>
          <a:p>
            <a:pPr marL="0" indent="0">
              <a:buNone/>
            </a:pPr>
            <a:r>
              <a:rPr lang="en-US" dirty="0" smtClean="0"/>
              <a:t>Task:  Create online a portfolio of mathematical tasks that use </a:t>
            </a:r>
            <a:r>
              <a:rPr lang="en-US" dirty="0" err="1" smtClean="0"/>
              <a:t>manipulatives</a:t>
            </a:r>
            <a:r>
              <a:rPr lang="en-US" dirty="0" smtClean="0"/>
              <a:t> to engage students in their mathematical development.   </a:t>
            </a:r>
          </a:p>
          <a:p>
            <a:pPr marL="0" indent="0">
              <a:buNone/>
            </a:pPr>
            <a:r>
              <a:rPr lang="en-US" dirty="0" smtClean="0"/>
              <a:t>Deadline:  Post the link to your online portfolio by the beginning of class, May 15</a:t>
            </a:r>
            <a:r>
              <a:rPr lang="en-US" baseline="30000" dirty="0" smtClean="0"/>
              <a:t>th</a:t>
            </a:r>
            <a:r>
              <a:rPr lang="en-US" dirty="0" smtClean="0"/>
              <a:t>, 2015.  </a:t>
            </a:r>
          </a:p>
          <a:p>
            <a:pPr marL="0" indent="0">
              <a:buNone/>
            </a:pPr>
            <a:r>
              <a:rPr lang="en-US" dirty="0" smtClean="0"/>
              <a:t>Gallery Walk:  May 15</a:t>
            </a:r>
            <a:r>
              <a:rPr lang="en-US" baseline="30000" dirty="0" smtClean="0"/>
              <a:t>th</a:t>
            </a:r>
            <a:r>
              <a:rPr lang="en-US" dirty="0" smtClean="0"/>
              <a:t>, 2015</a:t>
            </a:r>
            <a:endParaRPr lang="en-US" dirty="0"/>
          </a:p>
        </p:txBody>
      </p:sp>
    </p:spTree>
    <p:extLst>
      <p:ext uri="{BB962C8B-B14F-4D97-AF65-F5344CB8AC3E}">
        <p14:creationId xmlns:p14="http://schemas.microsoft.com/office/powerpoint/2010/main" val="411585994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3D69B"/>
          </a:solidFill>
        </p:spPr>
        <p:txBody>
          <a:bodyPr/>
          <a:lstStyle/>
          <a:p>
            <a:r>
              <a:rPr lang="en-US" dirty="0" smtClean="0"/>
              <a:t>Minimum Requirements</a:t>
            </a:r>
            <a:endParaRPr lang="en-US" dirty="0"/>
          </a:p>
        </p:txBody>
      </p:sp>
      <p:sp>
        <p:nvSpPr>
          <p:cNvPr id="3" name="Content Placeholder 2"/>
          <p:cNvSpPr>
            <a:spLocks noGrp="1"/>
          </p:cNvSpPr>
          <p:nvPr>
            <p:ph idx="1"/>
          </p:nvPr>
        </p:nvSpPr>
        <p:spPr>
          <a:xfrm>
            <a:off x="686190" y="1933340"/>
            <a:ext cx="8229600" cy="4625354"/>
          </a:xfrm>
        </p:spPr>
        <p:txBody>
          <a:bodyPr>
            <a:noAutofit/>
          </a:bodyPr>
          <a:lstStyle/>
          <a:p>
            <a:pPr marL="514350" indent="-514350">
              <a:buFont typeface="+mj-lt"/>
              <a:buAutoNum type="alphaLcParenR"/>
            </a:pPr>
            <a:r>
              <a:rPr lang="en-US" sz="4000" dirty="0" smtClean="0"/>
              <a:t>Image of manipulative</a:t>
            </a:r>
          </a:p>
          <a:p>
            <a:pPr marL="514350" indent="-514350">
              <a:buFont typeface="+mj-lt"/>
              <a:buAutoNum type="alphaLcParenR"/>
            </a:pPr>
            <a:r>
              <a:rPr lang="en-US" sz="4000" dirty="0" smtClean="0"/>
              <a:t>Mathematical task</a:t>
            </a:r>
          </a:p>
          <a:p>
            <a:pPr marL="514350" indent="-514350">
              <a:buFont typeface="+mj-lt"/>
              <a:buAutoNum type="alphaLcParenR"/>
            </a:pPr>
            <a:r>
              <a:rPr lang="en-US" sz="4000" dirty="0" smtClean="0"/>
              <a:t>Appropriate grade range</a:t>
            </a:r>
          </a:p>
          <a:p>
            <a:pPr marL="514350" indent="-514350">
              <a:buFont typeface="+mj-lt"/>
              <a:buAutoNum type="alphaLcParenR"/>
            </a:pPr>
            <a:r>
              <a:rPr lang="en-US" sz="4000" dirty="0" smtClean="0"/>
              <a:t>Topic(s) that the task develops</a:t>
            </a:r>
          </a:p>
          <a:p>
            <a:pPr marL="514350" indent="-514350">
              <a:buFont typeface="+mj-lt"/>
              <a:buAutoNum type="alphaLcParenR"/>
            </a:pPr>
            <a:r>
              <a:rPr lang="en-US" sz="4000" dirty="0" smtClean="0"/>
              <a:t>Solution</a:t>
            </a:r>
          </a:p>
          <a:p>
            <a:pPr marL="514350" indent="-514350">
              <a:buFont typeface="+mj-lt"/>
              <a:buAutoNum type="alphaLcParenR"/>
            </a:pPr>
            <a:r>
              <a:rPr lang="en-US" sz="4000" dirty="0" smtClean="0"/>
              <a:t>Cite your source(s)</a:t>
            </a:r>
            <a:endParaRPr lang="en-US" sz="4000" dirty="0"/>
          </a:p>
        </p:txBody>
      </p:sp>
    </p:spTree>
    <p:extLst>
      <p:ext uri="{BB962C8B-B14F-4D97-AF65-F5344CB8AC3E}">
        <p14:creationId xmlns:p14="http://schemas.microsoft.com/office/powerpoint/2010/main" val="131188400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Review Info for next week</a:t>
            </a:r>
            <a:r>
              <a:rPr lang="en-US" dirty="0"/>
              <a:t> </a:t>
            </a:r>
            <a:br>
              <a:rPr lang="en-US" dirty="0"/>
            </a:br>
            <a:endParaRPr lang="en-US" dirty="0"/>
          </a:p>
        </p:txBody>
      </p:sp>
      <p:pic>
        <p:nvPicPr>
          <p:cNvPr id="4" name="Picture 3"/>
          <p:cNvPicPr>
            <a:picLocks noChangeAspect="1"/>
          </p:cNvPicPr>
          <p:nvPr/>
        </p:nvPicPr>
        <p:blipFill>
          <a:blip r:embed="rId2"/>
          <a:stretch>
            <a:fillRect/>
          </a:stretch>
        </p:blipFill>
        <p:spPr>
          <a:xfrm>
            <a:off x="1577646" y="3005023"/>
            <a:ext cx="6678364" cy="3225464"/>
          </a:xfrm>
          <a:prstGeom prst="rect">
            <a:avLst/>
          </a:prstGeom>
        </p:spPr>
      </p:pic>
      <p:pic>
        <p:nvPicPr>
          <p:cNvPr id="6" name="Picture 5"/>
          <p:cNvPicPr>
            <a:picLocks noChangeAspect="1"/>
          </p:cNvPicPr>
          <p:nvPr/>
        </p:nvPicPr>
        <p:blipFill>
          <a:blip r:embed="rId3"/>
          <a:stretch>
            <a:fillRect/>
          </a:stretch>
        </p:blipFill>
        <p:spPr>
          <a:xfrm>
            <a:off x="2372104" y="1039910"/>
            <a:ext cx="4227177" cy="1607952"/>
          </a:xfrm>
          <a:prstGeom prst="rect">
            <a:avLst/>
          </a:prstGeom>
        </p:spPr>
      </p:pic>
    </p:spTree>
    <p:extLst>
      <p:ext uri="{BB962C8B-B14F-4D97-AF65-F5344CB8AC3E}">
        <p14:creationId xmlns:p14="http://schemas.microsoft.com/office/powerpoint/2010/main" val="124488543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Review Info for next week</a:t>
            </a:r>
            <a:r>
              <a:rPr lang="en-US" dirty="0"/>
              <a:t> </a:t>
            </a:r>
            <a:br>
              <a:rPr lang="en-US" dirty="0"/>
            </a:br>
            <a:endParaRPr lang="en-US" dirty="0"/>
          </a:p>
        </p:txBody>
      </p:sp>
      <p:pic>
        <p:nvPicPr>
          <p:cNvPr id="3" name="Picture 2"/>
          <p:cNvPicPr>
            <a:picLocks noChangeAspect="1"/>
          </p:cNvPicPr>
          <p:nvPr/>
        </p:nvPicPr>
        <p:blipFill>
          <a:blip r:embed="rId2"/>
          <a:stretch>
            <a:fillRect/>
          </a:stretch>
        </p:blipFill>
        <p:spPr>
          <a:xfrm>
            <a:off x="-30410" y="853157"/>
            <a:ext cx="5867925" cy="6004843"/>
          </a:xfrm>
          <a:prstGeom prst="rect">
            <a:avLst/>
          </a:prstGeom>
        </p:spPr>
      </p:pic>
      <p:pic>
        <p:nvPicPr>
          <p:cNvPr id="5" name="Picture 4"/>
          <p:cNvPicPr>
            <a:picLocks noChangeAspect="1"/>
          </p:cNvPicPr>
          <p:nvPr/>
        </p:nvPicPr>
        <p:blipFill rotWithShape="1">
          <a:blip r:embed="rId3"/>
          <a:srcRect l="10943" t="10237" r="9000" b="20778"/>
          <a:stretch/>
        </p:blipFill>
        <p:spPr>
          <a:xfrm>
            <a:off x="4619896" y="1028301"/>
            <a:ext cx="4066904" cy="1533186"/>
          </a:xfrm>
          <a:prstGeom prst="rect">
            <a:avLst/>
          </a:prstGeom>
        </p:spPr>
      </p:pic>
    </p:spTree>
    <p:extLst>
      <p:ext uri="{BB962C8B-B14F-4D97-AF65-F5344CB8AC3E}">
        <p14:creationId xmlns:p14="http://schemas.microsoft.com/office/powerpoint/2010/main" val="1844022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1006" y="80014"/>
            <a:ext cx="6517510" cy="6517510"/>
          </a:xfrm>
          <a:prstGeom prst="rect">
            <a:avLst/>
          </a:prstGeom>
        </p:spPr>
      </p:pic>
    </p:spTree>
    <p:extLst>
      <p:ext uri="{BB962C8B-B14F-4D97-AF65-F5344CB8AC3E}">
        <p14:creationId xmlns:p14="http://schemas.microsoft.com/office/powerpoint/2010/main" val="18067432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72852" y="173258"/>
            <a:ext cx="3648520" cy="1544011"/>
          </a:xfrm>
          <a:prstGeom prst="rect">
            <a:avLst/>
          </a:prstGeom>
        </p:spPr>
      </p:pic>
      <p:sp>
        <p:nvSpPr>
          <p:cNvPr id="6" name="Rounded Rectangular Callout 5"/>
          <p:cNvSpPr/>
          <p:nvPr/>
        </p:nvSpPr>
        <p:spPr>
          <a:xfrm>
            <a:off x="1" y="1717270"/>
            <a:ext cx="4544712" cy="4751326"/>
          </a:xfrm>
          <a:prstGeom prst="wedgeRoundRect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Van </a:t>
            </a:r>
            <a:r>
              <a:rPr lang="en-US" sz="3600" dirty="0" smtClean="0"/>
              <a:t>de </a:t>
            </a:r>
            <a:r>
              <a:rPr lang="en-US" sz="3600" dirty="0" err="1" smtClean="0"/>
              <a:t>Walle</a:t>
            </a:r>
            <a:r>
              <a:rPr lang="en-US" sz="3600" dirty="0" smtClean="0"/>
              <a:t> </a:t>
            </a:r>
            <a:r>
              <a:rPr lang="en-US" sz="3600" dirty="0"/>
              <a:t>noted that students should</a:t>
            </a:r>
          </a:p>
          <a:p>
            <a:r>
              <a:rPr lang="en-US" sz="3600" dirty="0"/>
              <a:t>never use formulas without participating</a:t>
            </a:r>
          </a:p>
          <a:p>
            <a:r>
              <a:rPr lang="en-US" sz="3600" dirty="0"/>
              <a:t>in the development of </a:t>
            </a:r>
            <a:r>
              <a:rPr lang="en-US" sz="3600" dirty="0" smtClean="0"/>
              <a:t>those </a:t>
            </a:r>
            <a:r>
              <a:rPr lang="es-ES_tradnl" sz="3600" dirty="0" smtClean="0"/>
              <a:t>formulas </a:t>
            </a:r>
            <a:r>
              <a:rPr lang="es-ES_tradnl" sz="3600" dirty="0"/>
              <a:t>(2001).</a:t>
            </a:r>
            <a:r>
              <a:rPr lang="en-US" sz="3600" dirty="0" smtClean="0"/>
              <a:t> p. 149</a:t>
            </a:r>
            <a:endParaRPr lang="en-US" sz="2800" b="1" dirty="0">
              <a:solidFill>
                <a:schemeClr val="bg1"/>
              </a:solidFill>
              <a:latin typeface="Arial"/>
              <a:cs typeface="Arial"/>
            </a:endParaRPr>
          </a:p>
        </p:txBody>
      </p:sp>
      <p:sp>
        <p:nvSpPr>
          <p:cNvPr id="7" name="Rounded Rectangular Callout 6"/>
          <p:cNvSpPr/>
          <p:nvPr/>
        </p:nvSpPr>
        <p:spPr>
          <a:xfrm>
            <a:off x="4697112" y="1864312"/>
            <a:ext cx="4446888" cy="4604284"/>
          </a:xfrm>
          <a:prstGeom prst="wedgeRoundRect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For all the investigations, </a:t>
            </a:r>
            <a:r>
              <a:rPr lang="en-US" sz="4000" dirty="0" smtClean="0"/>
              <a:t>students are </a:t>
            </a:r>
            <a:r>
              <a:rPr lang="en-US" sz="4000" dirty="0"/>
              <a:t>expected to work </a:t>
            </a:r>
            <a:r>
              <a:rPr lang="en-US" sz="4000" dirty="0" smtClean="0"/>
              <a:t>collaboratively. </a:t>
            </a:r>
          </a:p>
          <a:p>
            <a:r>
              <a:rPr lang="en-US" sz="4000" dirty="0" smtClean="0"/>
              <a:t>p.149</a:t>
            </a:r>
            <a:endParaRPr lang="en-US" sz="4000" dirty="0"/>
          </a:p>
          <a:p>
            <a:pPr algn="ctr"/>
            <a:endParaRPr lang="en-US" sz="2800" dirty="0" smtClean="0"/>
          </a:p>
        </p:txBody>
      </p:sp>
    </p:spTree>
    <p:extLst>
      <p:ext uri="{BB962C8B-B14F-4D97-AF65-F5344CB8AC3E}">
        <p14:creationId xmlns:p14="http://schemas.microsoft.com/office/powerpoint/2010/main" val="25638452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CC"/>
          </a:solidFill>
        </p:spPr>
        <p:txBody>
          <a:bodyPr/>
          <a:lstStyle/>
          <a:p>
            <a:r>
              <a:rPr lang="en-US" dirty="0"/>
              <a:t>Planning for Final </a:t>
            </a:r>
            <a:r>
              <a:rPr lang="en-US" dirty="0" smtClean="0"/>
              <a:t>Project</a:t>
            </a:r>
            <a:endParaRPr lang="en-US" dirty="0"/>
          </a:p>
        </p:txBody>
      </p:sp>
      <p:sp>
        <p:nvSpPr>
          <p:cNvPr id="3" name="Content Placeholder 2"/>
          <p:cNvSpPr>
            <a:spLocks noGrp="1"/>
          </p:cNvSpPr>
          <p:nvPr>
            <p:ph idx="1"/>
          </p:nvPr>
        </p:nvSpPr>
        <p:spPr>
          <a:xfrm>
            <a:off x="457200" y="1600200"/>
            <a:ext cx="8229600" cy="2947899"/>
          </a:xfrm>
        </p:spPr>
        <p:txBody>
          <a:bodyPr>
            <a:noAutofit/>
          </a:bodyPr>
          <a:lstStyle/>
          <a:p>
            <a:r>
              <a:rPr lang="en-US" sz="3600" dirty="0" smtClean="0"/>
              <a:t>Share </a:t>
            </a:r>
            <a:r>
              <a:rPr lang="en-US" sz="3600" dirty="0"/>
              <a:t>five copies of a written description of </a:t>
            </a:r>
            <a:r>
              <a:rPr lang="en-US" sz="3600" dirty="0" smtClean="0"/>
              <a:t>your chosen </a:t>
            </a:r>
            <a:r>
              <a:rPr lang="en-US" sz="3600" dirty="0"/>
              <a:t>concept and the task or activity you intend to use in order to </a:t>
            </a:r>
            <a:r>
              <a:rPr lang="en-US" sz="3600" dirty="0" smtClean="0"/>
              <a:t>receive feedback </a:t>
            </a:r>
            <a:r>
              <a:rPr lang="en-US" sz="3600" dirty="0"/>
              <a:t>from the </a:t>
            </a:r>
            <a:r>
              <a:rPr lang="en-US" sz="3600" dirty="0" smtClean="0"/>
              <a:t>me </a:t>
            </a:r>
            <a:r>
              <a:rPr lang="en-US" sz="3600" dirty="0"/>
              <a:t>and from your </a:t>
            </a:r>
            <a:r>
              <a:rPr lang="en-US" sz="3600" dirty="0" smtClean="0"/>
              <a:t>classmates.</a:t>
            </a:r>
            <a:endParaRPr lang="en-US" sz="3600" dirty="0"/>
          </a:p>
        </p:txBody>
      </p:sp>
      <p:pic>
        <p:nvPicPr>
          <p:cNvPr id="4" name="Picture 3"/>
          <p:cNvPicPr>
            <a:picLocks noChangeAspect="1"/>
          </p:cNvPicPr>
          <p:nvPr/>
        </p:nvPicPr>
        <p:blipFill>
          <a:blip r:embed="rId2"/>
          <a:stretch>
            <a:fillRect/>
          </a:stretch>
        </p:blipFill>
        <p:spPr>
          <a:xfrm>
            <a:off x="1064612" y="4426701"/>
            <a:ext cx="2438326" cy="2431299"/>
          </a:xfrm>
          <a:prstGeom prst="rect">
            <a:avLst/>
          </a:prstGeom>
        </p:spPr>
      </p:pic>
      <p:pic>
        <p:nvPicPr>
          <p:cNvPr id="5" name="Picture 4"/>
          <p:cNvPicPr>
            <a:picLocks noChangeAspect="1"/>
          </p:cNvPicPr>
          <p:nvPr/>
        </p:nvPicPr>
        <p:blipFill rotWithShape="1">
          <a:blip r:embed="rId3"/>
          <a:srcRect t="31391" r="55844" b="31641"/>
          <a:stretch/>
        </p:blipFill>
        <p:spPr>
          <a:xfrm rot="20782047">
            <a:off x="3683178" y="4862114"/>
            <a:ext cx="2667178" cy="1674741"/>
          </a:xfrm>
          <a:prstGeom prst="rect">
            <a:avLst/>
          </a:prstGeom>
        </p:spPr>
      </p:pic>
      <p:sp>
        <p:nvSpPr>
          <p:cNvPr id="6" name="TextBox 5"/>
          <p:cNvSpPr txBox="1"/>
          <p:nvPr/>
        </p:nvSpPr>
        <p:spPr>
          <a:xfrm rot="20685197">
            <a:off x="3553425" y="5005524"/>
            <a:ext cx="1520017" cy="58741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74790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69167" y="2510571"/>
            <a:ext cx="5403567" cy="3472612"/>
          </a:xfrm>
          <a:prstGeom prst="rect">
            <a:avLst/>
          </a:prstGeom>
        </p:spPr>
      </p:pic>
      <p:sp>
        <p:nvSpPr>
          <p:cNvPr id="4" name="Rectangle 3"/>
          <p:cNvSpPr/>
          <p:nvPr/>
        </p:nvSpPr>
        <p:spPr>
          <a:xfrm>
            <a:off x="0" y="217979"/>
            <a:ext cx="7877302" cy="2123658"/>
          </a:xfrm>
          <a:prstGeom prst="rect">
            <a:avLst/>
          </a:prstGeom>
          <a:solidFill>
            <a:srgbClr val="FFFF00"/>
          </a:solidFill>
        </p:spPr>
        <p:txBody>
          <a:bodyPr wrap="none">
            <a:spAutoFit/>
          </a:bodyPr>
          <a:lstStyle/>
          <a:p>
            <a:r>
              <a:rPr lang="en-US" sz="4400" dirty="0"/>
              <a:t> </a:t>
            </a:r>
            <a:r>
              <a:rPr lang="en-US" sz="4400" dirty="0">
                <a:latin typeface="Chalkduster"/>
                <a:cs typeface="Chalkduster"/>
              </a:rPr>
              <a:t>Week 7: </a:t>
            </a:r>
            <a:r>
              <a:rPr lang="en-US" sz="4400" dirty="0"/>
              <a:t> Geometric Thinking </a:t>
            </a:r>
          </a:p>
          <a:p>
            <a:r>
              <a:rPr lang="en-US" sz="4400" dirty="0"/>
              <a:t>					     &amp; </a:t>
            </a:r>
          </a:p>
          <a:p>
            <a:r>
              <a:rPr lang="en-US" sz="4400" dirty="0"/>
              <a:t>			  Geometric Concepts</a:t>
            </a:r>
            <a:endParaRPr lang="en-US" sz="4400" dirty="0">
              <a:latin typeface="Chalkduster"/>
              <a:cs typeface="Chalkduster"/>
            </a:endParaRPr>
          </a:p>
        </p:txBody>
      </p:sp>
    </p:spTree>
    <p:extLst>
      <p:ext uri="{BB962C8B-B14F-4D97-AF65-F5344CB8AC3E}">
        <p14:creationId xmlns:p14="http://schemas.microsoft.com/office/powerpoint/2010/main" val="33348967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dirty="0" smtClean="0"/>
              <a:t>Warm Up</a:t>
            </a:r>
            <a:br>
              <a:rPr lang="es-CO" dirty="0" smtClean="0"/>
            </a:br>
            <a:r>
              <a:rPr lang="es-CO" dirty="0" smtClean="0"/>
              <a:t>Flag Symmetry</a:t>
            </a:r>
            <a:endParaRPr lang="es-CO" dirty="0"/>
          </a:p>
        </p:txBody>
      </p:sp>
      <p:pic>
        <p:nvPicPr>
          <p:cNvPr id="4" name="Picture 3"/>
          <p:cNvPicPr>
            <a:picLocks noChangeAspect="1"/>
          </p:cNvPicPr>
          <p:nvPr/>
        </p:nvPicPr>
        <p:blipFill>
          <a:blip r:embed="rId2"/>
          <a:stretch>
            <a:fillRect/>
          </a:stretch>
        </p:blipFill>
        <p:spPr>
          <a:xfrm>
            <a:off x="1940513" y="2413000"/>
            <a:ext cx="5235599" cy="2659352"/>
          </a:xfrm>
          <a:prstGeom prst="rect">
            <a:avLst/>
          </a:prstGeom>
        </p:spPr>
      </p:pic>
    </p:spTree>
    <p:extLst>
      <p:ext uri="{BB962C8B-B14F-4D97-AF65-F5344CB8AC3E}">
        <p14:creationId xmlns:p14="http://schemas.microsoft.com/office/powerpoint/2010/main" val="27351162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3234</TotalTime>
  <Words>2829</Words>
  <Application>Microsoft Macintosh PowerPoint</Application>
  <PresentationFormat>On-screen Show (4:3)</PresentationFormat>
  <Paragraphs>441</Paragraphs>
  <Slides>59</Slides>
  <Notes>24</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PowerPoint Presentation</vt:lpstr>
      <vt:lpstr>PowerPoint Presentation</vt:lpstr>
      <vt:lpstr>Weekly Topic:   Developing Concepts of Exponents, Integers, and Real Numbers  Mar. 12th, 2015</vt:lpstr>
      <vt:lpstr>PowerPoint Presentation</vt:lpstr>
      <vt:lpstr>PowerPoint Presentation</vt:lpstr>
      <vt:lpstr>PowerPoint Presentation</vt:lpstr>
      <vt:lpstr>Planning for Final Project</vt:lpstr>
      <vt:lpstr>PowerPoint Presentation</vt:lpstr>
      <vt:lpstr>Warm Up Flag Symmetry</vt:lpstr>
      <vt:lpstr>Arithmetic vs. Geometric</vt:lpstr>
      <vt:lpstr>What’s an average?</vt:lpstr>
      <vt:lpstr>What’s an average?</vt:lpstr>
      <vt:lpstr>PowerPoint Presentation</vt:lpstr>
      <vt:lpstr>What’s an average?</vt:lpstr>
      <vt:lpstr>What’s an average?</vt:lpstr>
      <vt:lpstr>What’s an average?</vt:lpstr>
      <vt:lpstr>What’s an average?</vt:lpstr>
      <vt:lpstr>What’s an average?</vt:lpstr>
      <vt:lpstr>Background Info</vt:lpstr>
      <vt:lpstr>Background Info</vt:lpstr>
      <vt:lpstr>PowerPoint Presentation</vt:lpstr>
      <vt:lpstr>PowerPoint Presentation</vt:lpstr>
      <vt:lpstr>What’s an average?</vt:lpstr>
      <vt:lpstr>PowerPoint Presentation</vt:lpstr>
      <vt:lpstr>What’s an average?</vt:lpstr>
      <vt:lpstr>What’s an average?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a geometric mean?</vt:lpstr>
      <vt:lpstr>What’s a geometric mean?</vt:lpstr>
      <vt:lpstr>PowerPoint Presentation</vt:lpstr>
      <vt:lpstr>PowerPoint Presentation</vt:lpstr>
      <vt:lpstr>PowerPoint Presentation</vt:lpstr>
      <vt:lpstr>What’s a harmonic mean?</vt:lpstr>
      <vt:lpstr>What’s a harmonic mean?</vt:lpstr>
      <vt:lpstr>What’s a harmonic mean?</vt:lpstr>
      <vt:lpstr>How do you find it? </vt:lpstr>
      <vt:lpstr>How do you find it? </vt:lpstr>
      <vt:lpstr>How do you find it?</vt:lpstr>
      <vt:lpstr>For example!</vt:lpstr>
      <vt:lpstr>another example!</vt:lpstr>
      <vt:lpstr>What are the Pythagorean means?</vt:lpstr>
      <vt:lpstr>What are the Pythagorean means?</vt:lpstr>
      <vt:lpstr>How do I find it?</vt:lpstr>
      <vt:lpstr>How do I find it?</vt:lpstr>
      <vt:lpstr>Example</vt:lpstr>
      <vt:lpstr>MY Personal Time Line</vt:lpstr>
      <vt:lpstr>PowerPoint Presentation</vt:lpstr>
      <vt:lpstr>PowerPoint Presentation</vt:lpstr>
      <vt:lpstr>Hybrid Course</vt:lpstr>
      <vt:lpstr>Minimum Requirements</vt:lpstr>
      <vt:lpstr>Review Info for next week  </vt:lpstr>
      <vt:lpstr>Review Info for next week  </vt:lpstr>
      <vt:lpstr>PowerPoint Presentation</vt:lpstr>
    </vt:vector>
  </TitlesOfParts>
  <Company>NYC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102</cp:revision>
  <dcterms:created xsi:type="dcterms:W3CDTF">2014-07-24T13:59:12Z</dcterms:created>
  <dcterms:modified xsi:type="dcterms:W3CDTF">2015-03-19T23:07:49Z</dcterms:modified>
</cp:coreProperties>
</file>