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30"/>
  </p:notesMasterIdLst>
  <p:sldIdLst>
    <p:sldId id="258" r:id="rId2"/>
    <p:sldId id="308" r:id="rId3"/>
    <p:sldId id="286" r:id="rId4"/>
    <p:sldId id="259" r:id="rId5"/>
    <p:sldId id="287" r:id="rId6"/>
    <p:sldId id="288" r:id="rId7"/>
    <p:sldId id="290" r:id="rId8"/>
    <p:sldId id="294" r:id="rId9"/>
    <p:sldId id="295" r:id="rId10"/>
    <p:sldId id="291" r:id="rId11"/>
    <p:sldId id="296" r:id="rId12"/>
    <p:sldId id="292" r:id="rId13"/>
    <p:sldId id="293" r:id="rId14"/>
    <p:sldId id="289" r:id="rId15"/>
    <p:sldId id="297" r:id="rId16"/>
    <p:sldId id="298" r:id="rId17"/>
    <p:sldId id="299" r:id="rId18"/>
    <p:sldId id="301" r:id="rId19"/>
    <p:sldId id="300" r:id="rId20"/>
    <p:sldId id="302" r:id="rId21"/>
    <p:sldId id="303" r:id="rId22"/>
    <p:sldId id="304" r:id="rId23"/>
    <p:sldId id="305" r:id="rId24"/>
    <p:sldId id="306" r:id="rId25"/>
    <p:sldId id="311" r:id="rId26"/>
    <p:sldId id="309" r:id="rId27"/>
    <p:sldId id="310" r:id="rId28"/>
    <p:sldId id="307"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BE2FF"/>
    <a:srgbClr val="57B7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7" autoAdjust="0"/>
    <p:restoredTop sz="94678" autoAdjust="0"/>
  </p:normalViewPr>
  <p:slideViewPr>
    <p:cSldViewPr snapToGrid="0" snapToObjects="1">
      <p:cViewPr varScale="1">
        <p:scale>
          <a:sx n="61" d="100"/>
          <a:sy n="61" d="100"/>
        </p:scale>
        <p:origin x="-1656" y="-10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notesMaster" Target="notesMasters/notesMaster1.xml"/><Relationship Id="rId31" Type="http://schemas.openxmlformats.org/officeDocument/2006/relationships/printerSettings" Target="printerSettings/printerSettings1.bin"/><Relationship Id="rId32" Type="http://schemas.openxmlformats.org/officeDocument/2006/relationships/presProps" Target="pres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viewProps" Target="viewProps.xml"/><Relationship Id="rId34" Type="http://schemas.openxmlformats.org/officeDocument/2006/relationships/theme" Target="theme/theme1.xml"/><Relationship Id="rId3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D8624E7-03E0-C340-9B6C-3B9C7BD1FFA1}" type="datetimeFigureOut">
              <a:rPr lang="en-US" smtClean="0"/>
              <a:t>1/29/15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B9B4E46-2EC3-C240-8015-5B8D905C7222}" type="slidenum">
              <a:rPr lang="en-US" smtClean="0"/>
              <a:t>‹#›</a:t>
            </a:fld>
            <a:endParaRPr lang="en-US"/>
          </a:p>
        </p:txBody>
      </p:sp>
    </p:spTree>
    <p:extLst>
      <p:ext uri="{BB962C8B-B14F-4D97-AF65-F5344CB8AC3E}">
        <p14:creationId xmlns:p14="http://schemas.microsoft.com/office/powerpoint/2010/main" val="308805423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57CFA6A-5B6A-4459-B843-9FCEBF268FA8}" type="slidenum">
              <a:rPr lang="en-US" smtClean="0"/>
              <a:t>1</a:t>
            </a:fld>
            <a:endParaRPr lang="en-US"/>
          </a:p>
        </p:txBody>
      </p:sp>
    </p:spTree>
    <p:extLst>
      <p:ext uri="{BB962C8B-B14F-4D97-AF65-F5344CB8AC3E}">
        <p14:creationId xmlns:p14="http://schemas.microsoft.com/office/powerpoint/2010/main" val="12051704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57CFA6A-5B6A-4459-B843-9FCEBF268FA8}" type="slidenum">
              <a:rPr lang="en-US" smtClean="0"/>
              <a:t>3</a:t>
            </a:fld>
            <a:endParaRPr lang="en-US"/>
          </a:p>
        </p:txBody>
      </p:sp>
    </p:spTree>
    <p:extLst>
      <p:ext uri="{BB962C8B-B14F-4D97-AF65-F5344CB8AC3E}">
        <p14:creationId xmlns:p14="http://schemas.microsoft.com/office/powerpoint/2010/main" val="12051704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16C5678-EE20-4FA5-88E2-6E0BD67A2E26}" type="datetime1">
              <a:rPr lang="en-US" smtClean="0"/>
              <a:t>1/29/15</a:t>
            </a:fld>
            <a:endParaRPr lang="en-US" dirty="0"/>
          </a:p>
        </p:txBody>
      </p:sp>
      <p:sp>
        <p:nvSpPr>
          <p:cNvPr id="5" name="Footer Placeholder 4"/>
          <p:cNvSpPr>
            <a:spLocks noGrp="1"/>
          </p:cNvSpPr>
          <p:nvPr>
            <p:ph type="ftr" sz="quarter" idx="11"/>
          </p:nvPr>
        </p:nvSpPr>
        <p:spPr/>
        <p:txBody>
          <a:bodyPr/>
          <a:lstStyle/>
          <a:p>
            <a:r>
              <a:rPr lang="en-US" smtClean="0"/>
              <a:t>Footer Text</a:t>
            </a:r>
            <a:endParaRPr lang="en-US" dirty="0"/>
          </a:p>
        </p:txBody>
      </p:sp>
      <p:sp>
        <p:nvSpPr>
          <p:cNvPr id="6" name="Slide Number Placeholder 5"/>
          <p:cNvSpPr>
            <a:spLocks noGrp="1"/>
          </p:cNvSpPr>
          <p:nvPr>
            <p:ph type="sldNum" sz="quarter" idx="12"/>
          </p:nvPr>
        </p:nvSpPr>
        <p:spPr/>
        <p:txBody>
          <a:bodyPr/>
          <a:lstStyle/>
          <a:p>
            <a:fld id="{BA9B540C-44DA-4F69-89C9-7C84606640D3}" type="slidenum">
              <a:rPr lang="en-US" smtClean="0"/>
              <a:pPr/>
              <a:t>‹#›</a:t>
            </a:fld>
            <a:endParaRPr lang="en-US" dirty="0"/>
          </a:p>
        </p:txBody>
      </p:sp>
    </p:spTree>
    <p:extLst>
      <p:ext uri="{BB962C8B-B14F-4D97-AF65-F5344CB8AC3E}">
        <p14:creationId xmlns:p14="http://schemas.microsoft.com/office/powerpoint/2010/main" val="34823393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A051B39-B140-43FE-96DB-472A2B59CE7C}" type="datetime1">
              <a:rPr lang="en-US" smtClean="0"/>
              <a:t>1/29/15</a:t>
            </a:fld>
            <a:endParaRPr lang="en-US"/>
          </a:p>
        </p:txBody>
      </p:sp>
      <p:sp>
        <p:nvSpPr>
          <p:cNvPr id="5" name="Footer Placeholder 4"/>
          <p:cNvSpPr>
            <a:spLocks noGrp="1"/>
          </p:cNvSpPr>
          <p:nvPr>
            <p:ph type="ftr" sz="quarter" idx="11"/>
          </p:nvPr>
        </p:nvSpPr>
        <p:spPr/>
        <p:txBody>
          <a:bodyPr/>
          <a:lstStyle/>
          <a:p>
            <a:r>
              <a:rPr lang="en-US" smtClean="0"/>
              <a:t>Footer Text</a:t>
            </a:r>
            <a:endParaRPr lang="en-US"/>
          </a:p>
        </p:txBody>
      </p:sp>
      <p:sp>
        <p:nvSpPr>
          <p:cNvPr id="6" name="Slide Number Placeholder 5"/>
          <p:cNvSpPr>
            <a:spLocks noGrp="1"/>
          </p:cNvSpPr>
          <p:nvPr>
            <p:ph type="sldNum" sz="quarter" idx="12"/>
          </p:nvPr>
        </p:nvSpPr>
        <p:spPr/>
        <p:txBody>
          <a:bodyPr/>
          <a:lstStyle/>
          <a:p>
            <a:fld id="{BA9B540C-44DA-4F69-89C9-7C84606640D3}" type="slidenum">
              <a:rPr lang="en-US" smtClean="0"/>
              <a:pPr/>
              <a:t>‹#›</a:t>
            </a:fld>
            <a:endParaRPr lang="en-US"/>
          </a:p>
        </p:txBody>
      </p:sp>
    </p:spTree>
    <p:extLst>
      <p:ext uri="{BB962C8B-B14F-4D97-AF65-F5344CB8AC3E}">
        <p14:creationId xmlns:p14="http://schemas.microsoft.com/office/powerpoint/2010/main" val="11204718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A600BB2-27C5-458B-ABCE-839C88CF47CE}" type="datetime1">
              <a:rPr lang="en-US" smtClean="0"/>
              <a:t>1/29/15</a:t>
            </a:fld>
            <a:endParaRPr lang="en-US"/>
          </a:p>
        </p:txBody>
      </p:sp>
      <p:sp>
        <p:nvSpPr>
          <p:cNvPr id="5" name="Footer Placeholder 4"/>
          <p:cNvSpPr>
            <a:spLocks noGrp="1"/>
          </p:cNvSpPr>
          <p:nvPr>
            <p:ph type="ftr" sz="quarter" idx="11"/>
          </p:nvPr>
        </p:nvSpPr>
        <p:spPr/>
        <p:txBody>
          <a:bodyPr/>
          <a:lstStyle/>
          <a:p>
            <a:r>
              <a:rPr lang="en-US" smtClean="0"/>
              <a:t>Footer Text</a:t>
            </a:r>
            <a:endParaRPr lang="en-US"/>
          </a:p>
        </p:txBody>
      </p:sp>
      <p:sp>
        <p:nvSpPr>
          <p:cNvPr id="6" name="Slide Number Placeholder 5"/>
          <p:cNvSpPr>
            <a:spLocks noGrp="1"/>
          </p:cNvSpPr>
          <p:nvPr>
            <p:ph type="sldNum" sz="quarter" idx="12"/>
          </p:nvPr>
        </p:nvSpPr>
        <p:spPr/>
        <p:txBody>
          <a:bodyPr/>
          <a:lstStyle/>
          <a:p>
            <a:fld id="{BA9B540C-44DA-4F69-89C9-7C84606640D3}" type="slidenum">
              <a:rPr lang="en-US" smtClean="0"/>
              <a:pPr/>
              <a:t>‹#›</a:t>
            </a:fld>
            <a:endParaRPr lang="en-US"/>
          </a:p>
        </p:txBody>
      </p:sp>
    </p:spTree>
    <p:extLst>
      <p:ext uri="{BB962C8B-B14F-4D97-AF65-F5344CB8AC3E}">
        <p14:creationId xmlns:p14="http://schemas.microsoft.com/office/powerpoint/2010/main" val="39588927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1D738E-8962-435F-8C43-147B8DD7E819}" type="datetime1">
              <a:rPr lang="en-US" smtClean="0"/>
              <a:t>1/29/15</a:t>
            </a:fld>
            <a:endParaRPr lang="en-US"/>
          </a:p>
        </p:txBody>
      </p:sp>
      <p:sp>
        <p:nvSpPr>
          <p:cNvPr id="5" name="Footer Placeholder 4"/>
          <p:cNvSpPr>
            <a:spLocks noGrp="1"/>
          </p:cNvSpPr>
          <p:nvPr>
            <p:ph type="ftr" sz="quarter" idx="11"/>
          </p:nvPr>
        </p:nvSpPr>
        <p:spPr/>
        <p:txBody>
          <a:bodyPr/>
          <a:lstStyle/>
          <a:p>
            <a:r>
              <a:rPr lang="en-US" smtClean="0"/>
              <a:t>Footer Text</a:t>
            </a:r>
            <a:endParaRPr lang="en-US"/>
          </a:p>
        </p:txBody>
      </p:sp>
      <p:sp>
        <p:nvSpPr>
          <p:cNvPr id="6" name="Slide Number Placeholder 5"/>
          <p:cNvSpPr>
            <a:spLocks noGrp="1"/>
          </p:cNvSpPr>
          <p:nvPr>
            <p:ph type="sldNum" sz="quarter" idx="12"/>
          </p:nvPr>
        </p:nvSpPr>
        <p:spPr/>
        <p:txBody>
          <a:bodyPr/>
          <a:lstStyle/>
          <a:p>
            <a:fld id="{BA9B540C-44DA-4F69-89C9-7C84606640D3}" type="slidenum">
              <a:rPr lang="en-US" smtClean="0"/>
              <a:pPr/>
              <a:t>‹#›</a:t>
            </a:fld>
            <a:endParaRPr lang="en-US"/>
          </a:p>
        </p:txBody>
      </p:sp>
    </p:spTree>
    <p:extLst>
      <p:ext uri="{BB962C8B-B14F-4D97-AF65-F5344CB8AC3E}">
        <p14:creationId xmlns:p14="http://schemas.microsoft.com/office/powerpoint/2010/main" val="40583380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9CAEA93-55E7-4DA9-90C2-089A26EEFEC4}" type="datetime1">
              <a:rPr lang="en-US" smtClean="0"/>
              <a:t>1/29/15</a:t>
            </a:fld>
            <a:endParaRPr lang="en-US"/>
          </a:p>
        </p:txBody>
      </p:sp>
      <p:sp>
        <p:nvSpPr>
          <p:cNvPr id="5" name="Footer Placeholder 4"/>
          <p:cNvSpPr>
            <a:spLocks noGrp="1"/>
          </p:cNvSpPr>
          <p:nvPr>
            <p:ph type="ftr" sz="quarter" idx="11"/>
          </p:nvPr>
        </p:nvSpPr>
        <p:spPr/>
        <p:txBody>
          <a:bodyPr/>
          <a:lstStyle/>
          <a:p>
            <a:r>
              <a:rPr lang="en-US" smtClean="0"/>
              <a:t>Footer Text</a:t>
            </a:r>
            <a:endParaRPr lang="en-US"/>
          </a:p>
        </p:txBody>
      </p:sp>
      <p:sp>
        <p:nvSpPr>
          <p:cNvPr id="6" name="Slide Number Placeholder 5"/>
          <p:cNvSpPr>
            <a:spLocks noGrp="1"/>
          </p:cNvSpPr>
          <p:nvPr>
            <p:ph type="sldNum" sz="quarter" idx="12"/>
          </p:nvPr>
        </p:nvSpPr>
        <p:spPr/>
        <p:txBody>
          <a:bodyPr/>
          <a:lstStyle/>
          <a:p>
            <a:fld id="{BA9B540C-44DA-4F69-89C9-7C84606640D3}" type="slidenum">
              <a:rPr lang="en-US" smtClean="0"/>
              <a:pPr/>
              <a:t>‹#›</a:t>
            </a:fld>
            <a:endParaRPr lang="en-US"/>
          </a:p>
        </p:txBody>
      </p:sp>
    </p:spTree>
    <p:extLst>
      <p:ext uri="{BB962C8B-B14F-4D97-AF65-F5344CB8AC3E}">
        <p14:creationId xmlns:p14="http://schemas.microsoft.com/office/powerpoint/2010/main" val="17182060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34CF3C7-6809-4F39-BD67-A75817BDDE0A}" type="datetime1">
              <a:rPr lang="en-US" smtClean="0"/>
              <a:t>1/29/15</a:t>
            </a:fld>
            <a:endParaRPr lang="en-US"/>
          </a:p>
        </p:txBody>
      </p:sp>
      <p:sp>
        <p:nvSpPr>
          <p:cNvPr id="6" name="Footer Placeholder 5"/>
          <p:cNvSpPr>
            <a:spLocks noGrp="1"/>
          </p:cNvSpPr>
          <p:nvPr>
            <p:ph type="ftr" sz="quarter" idx="11"/>
          </p:nvPr>
        </p:nvSpPr>
        <p:spPr/>
        <p:txBody>
          <a:bodyPr/>
          <a:lstStyle/>
          <a:p>
            <a:r>
              <a:rPr lang="en-US" smtClean="0"/>
              <a:t>Footer Text</a:t>
            </a:r>
            <a:endParaRPr lang="en-US"/>
          </a:p>
        </p:txBody>
      </p:sp>
      <p:sp>
        <p:nvSpPr>
          <p:cNvPr id="7" name="Slide Number Placeholder 6"/>
          <p:cNvSpPr>
            <a:spLocks noGrp="1"/>
          </p:cNvSpPr>
          <p:nvPr>
            <p:ph type="sldNum" sz="quarter" idx="12"/>
          </p:nvPr>
        </p:nvSpPr>
        <p:spPr/>
        <p:txBody>
          <a:bodyPr/>
          <a:lstStyle/>
          <a:p>
            <a:fld id="{BA9B540C-44DA-4F69-89C9-7C84606640D3}" type="slidenum">
              <a:rPr lang="en-US" smtClean="0"/>
              <a:pPr/>
              <a:t>‹#›</a:t>
            </a:fld>
            <a:endParaRPr lang="en-US"/>
          </a:p>
        </p:txBody>
      </p:sp>
    </p:spTree>
    <p:extLst>
      <p:ext uri="{BB962C8B-B14F-4D97-AF65-F5344CB8AC3E}">
        <p14:creationId xmlns:p14="http://schemas.microsoft.com/office/powerpoint/2010/main" val="33697139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7EAEB24-CE78-465C-A726-91D0868FA48F}" type="datetime1">
              <a:rPr lang="en-US" smtClean="0"/>
              <a:t>1/29/15</a:t>
            </a:fld>
            <a:endParaRPr lang="en-US"/>
          </a:p>
        </p:txBody>
      </p:sp>
      <p:sp>
        <p:nvSpPr>
          <p:cNvPr id="8" name="Footer Placeholder 7"/>
          <p:cNvSpPr>
            <a:spLocks noGrp="1"/>
          </p:cNvSpPr>
          <p:nvPr>
            <p:ph type="ftr" sz="quarter" idx="11"/>
          </p:nvPr>
        </p:nvSpPr>
        <p:spPr/>
        <p:txBody>
          <a:bodyPr/>
          <a:lstStyle/>
          <a:p>
            <a:r>
              <a:rPr lang="en-US" smtClean="0"/>
              <a:t>Footer Text</a:t>
            </a:r>
            <a:endParaRPr lang="en-US"/>
          </a:p>
        </p:txBody>
      </p:sp>
      <p:sp>
        <p:nvSpPr>
          <p:cNvPr id="9" name="Slide Number Placeholder 8"/>
          <p:cNvSpPr>
            <a:spLocks noGrp="1"/>
          </p:cNvSpPr>
          <p:nvPr>
            <p:ph type="sldNum" sz="quarter" idx="12"/>
          </p:nvPr>
        </p:nvSpPr>
        <p:spPr/>
        <p:txBody>
          <a:bodyPr/>
          <a:lstStyle/>
          <a:p>
            <a:fld id="{BA9B540C-44DA-4F69-89C9-7C84606640D3}" type="slidenum">
              <a:rPr lang="en-US" smtClean="0"/>
              <a:pPr/>
              <a:t>‹#›</a:t>
            </a:fld>
            <a:endParaRPr lang="en-US"/>
          </a:p>
        </p:txBody>
      </p:sp>
    </p:spTree>
    <p:extLst>
      <p:ext uri="{BB962C8B-B14F-4D97-AF65-F5344CB8AC3E}">
        <p14:creationId xmlns:p14="http://schemas.microsoft.com/office/powerpoint/2010/main" val="4374680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0BAADF0-1749-4E8B-9691-B44A5F8C0895}" type="datetime1">
              <a:rPr lang="en-US" smtClean="0"/>
              <a:t>1/29/15</a:t>
            </a:fld>
            <a:endParaRPr lang="en-US"/>
          </a:p>
        </p:txBody>
      </p:sp>
      <p:sp>
        <p:nvSpPr>
          <p:cNvPr id="4" name="Footer Placeholder 3"/>
          <p:cNvSpPr>
            <a:spLocks noGrp="1"/>
          </p:cNvSpPr>
          <p:nvPr>
            <p:ph type="ftr" sz="quarter" idx="11"/>
          </p:nvPr>
        </p:nvSpPr>
        <p:spPr/>
        <p:txBody>
          <a:bodyPr/>
          <a:lstStyle/>
          <a:p>
            <a:r>
              <a:rPr lang="en-US" smtClean="0"/>
              <a:t>Footer Text</a:t>
            </a:r>
            <a:endParaRPr lang="en-US"/>
          </a:p>
        </p:txBody>
      </p:sp>
      <p:sp>
        <p:nvSpPr>
          <p:cNvPr id="5" name="Slide Number Placeholder 4"/>
          <p:cNvSpPr>
            <a:spLocks noGrp="1"/>
          </p:cNvSpPr>
          <p:nvPr>
            <p:ph type="sldNum" sz="quarter" idx="12"/>
          </p:nvPr>
        </p:nvSpPr>
        <p:spPr/>
        <p:txBody>
          <a:bodyPr/>
          <a:lstStyle/>
          <a:p>
            <a:fld id="{BA9B540C-44DA-4F69-89C9-7C84606640D3}" type="slidenum">
              <a:rPr lang="en-US" smtClean="0"/>
              <a:pPr/>
              <a:t>‹#›</a:t>
            </a:fld>
            <a:endParaRPr lang="en-US"/>
          </a:p>
        </p:txBody>
      </p:sp>
    </p:spTree>
    <p:extLst>
      <p:ext uri="{BB962C8B-B14F-4D97-AF65-F5344CB8AC3E}">
        <p14:creationId xmlns:p14="http://schemas.microsoft.com/office/powerpoint/2010/main" val="31962873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AF628A-A867-4937-BBE5-207DB6F9C51A}" type="datetime1">
              <a:rPr lang="en-US" smtClean="0"/>
              <a:t>1/29/15</a:t>
            </a:fld>
            <a:endParaRPr lang="en-US"/>
          </a:p>
        </p:txBody>
      </p:sp>
      <p:sp>
        <p:nvSpPr>
          <p:cNvPr id="3" name="Footer Placeholder 2"/>
          <p:cNvSpPr>
            <a:spLocks noGrp="1"/>
          </p:cNvSpPr>
          <p:nvPr>
            <p:ph type="ftr" sz="quarter" idx="11"/>
          </p:nvPr>
        </p:nvSpPr>
        <p:spPr/>
        <p:txBody>
          <a:bodyPr/>
          <a:lstStyle/>
          <a:p>
            <a:r>
              <a:rPr lang="en-US" smtClean="0"/>
              <a:t>Footer Text</a:t>
            </a:r>
            <a:endParaRPr lang="en-US"/>
          </a:p>
        </p:txBody>
      </p:sp>
      <p:sp>
        <p:nvSpPr>
          <p:cNvPr id="4" name="Slide Number Placeholder 3"/>
          <p:cNvSpPr>
            <a:spLocks noGrp="1"/>
          </p:cNvSpPr>
          <p:nvPr>
            <p:ph type="sldNum" sz="quarter" idx="12"/>
          </p:nvPr>
        </p:nvSpPr>
        <p:spPr/>
        <p:txBody>
          <a:bodyPr/>
          <a:lstStyle/>
          <a:p>
            <a:fld id="{BA9B540C-44DA-4F69-89C9-7C84606640D3}" type="slidenum">
              <a:rPr lang="en-US" smtClean="0"/>
              <a:pPr/>
              <a:t>‹#›</a:t>
            </a:fld>
            <a:endParaRPr lang="en-US"/>
          </a:p>
        </p:txBody>
      </p:sp>
    </p:spTree>
    <p:extLst>
      <p:ext uri="{BB962C8B-B14F-4D97-AF65-F5344CB8AC3E}">
        <p14:creationId xmlns:p14="http://schemas.microsoft.com/office/powerpoint/2010/main" val="42667254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18BBB94-68E6-4675-A946-F1C5994EDBD7}" type="datetime1">
              <a:rPr lang="en-US" smtClean="0"/>
              <a:t>1/29/15</a:t>
            </a:fld>
            <a:endParaRPr lang="en-US"/>
          </a:p>
        </p:txBody>
      </p:sp>
      <p:sp>
        <p:nvSpPr>
          <p:cNvPr id="6" name="Footer Placeholder 5"/>
          <p:cNvSpPr>
            <a:spLocks noGrp="1"/>
          </p:cNvSpPr>
          <p:nvPr>
            <p:ph type="ftr" sz="quarter" idx="11"/>
          </p:nvPr>
        </p:nvSpPr>
        <p:spPr/>
        <p:txBody>
          <a:bodyPr/>
          <a:lstStyle/>
          <a:p>
            <a:r>
              <a:rPr lang="en-US" smtClean="0"/>
              <a:t>Footer Text</a:t>
            </a:r>
            <a:endParaRPr lang="en-US"/>
          </a:p>
        </p:txBody>
      </p:sp>
      <p:sp>
        <p:nvSpPr>
          <p:cNvPr id="7" name="Slide Number Placeholder 6"/>
          <p:cNvSpPr>
            <a:spLocks noGrp="1"/>
          </p:cNvSpPr>
          <p:nvPr>
            <p:ph type="sldNum" sz="quarter" idx="12"/>
          </p:nvPr>
        </p:nvSpPr>
        <p:spPr/>
        <p:txBody>
          <a:bodyPr/>
          <a:lstStyle/>
          <a:p>
            <a:fld id="{BA9B540C-44DA-4F69-89C9-7C84606640D3}" type="slidenum">
              <a:rPr lang="en-US" smtClean="0"/>
              <a:pPr/>
              <a:t>‹#›</a:t>
            </a:fld>
            <a:endParaRPr lang="en-US"/>
          </a:p>
        </p:txBody>
      </p:sp>
    </p:spTree>
    <p:extLst>
      <p:ext uri="{BB962C8B-B14F-4D97-AF65-F5344CB8AC3E}">
        <p14:creationId xmlns:p14="http://schemas.microsoft.com/office/powerpoint/2010/main" val="32139581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C3B8377-21E3-4835-B75D-4E2847E2750F}" type="datetime1">
              <a:rPr lang="en-US" smtClean="0"/>
              <a:t>1/29/15</a:t>
            </a:fld>
            <a:endParaRPr lang="en-US"/>
          </a:p>
        </p:txBody>
      </p:sp>
      <p:sp>
        <p:nvSpPr>
          <p:cNvPr id="6" name="Footer Placeholder 5"/>
          <p:cNvSpPr>
            <a:spLocks noGrp="1"/>
          </p:cNvSpPr>
          <p:nvPr>
            <p:ph type="ftr" sz="quarter" idx="11"/>
          </p:nvPr>
        </p:nvSpPr>
        <p:spPr/>
        <p:txBody>
          <a:bodyPr/>
          <a:lstStyle/>
          <a:p>
            <a:r>
              <a:rPr lang="en-US" smtClean="0"/>
              <a:t>Footer Text</a:t>
            </a:r>
            <a:endParaRPr lang="en-US"/>
          </a:p>
        </p:txBody>
      </p:sp>
      <p:sp>
        <p:nvSpPr>
          <p:cNvPr id="7" name="Slide Number Placeholder 6"/>
          <p:cNvSpPr>
            <a:spLocks noGrp="1"/>
          </p:cNvSpPr>
          <p:nvPr>
            <p:ph type="sldNum" sz="quarter" idx="12"/>
          </p:nvPr>
        </p:nvSpPr>
        <p:spPr/>
        <p:txBody>
          <a:bodyPr/>
          <a:lstStyle/>
          <a:p>
            <a:fld id="{BA9B540C-44DA-4F69-89C9-7C84606640D3}" type="slidenum">
              <a:rPr lang="en-US" smtClean="0"/>
              <a:pPr/>
              <a:t>‹#›</a:t>
            </a:fld>
            <a:endParaRPr lang="en-US"/>
          </a:p>
        </p:txBody>
      </p:sp>
    </p:spTree>
    <p:extLst>
      <p:ext uri="{BB962C8B-B14F-4D97-AF65-F5344CB8AC3E}">
        <p14:creationId xmlns:p14="http://schemas.microsoft.com/office/powerpoint/2010/main" val="150299243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C4986D-6BE9-4264-908F-02DB36FD8D6C}" type="datetime1">
              <a:rPr lang="en-US" smtClean="0"/>
              <a:t>1/29/15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Footer Text</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9B540C-44DA-4F69-89C9-7C84606640D3}" type="slidenum">
              <a:rPr lang="en-US" smtClean="0"/>
              <a:pPr/>
              <a:t>‹#›</a:t>
            </a:fld>
            <a:endParaRPr lang="en-US" dirty="0"/>
          </a:p>
        </p:txBody>
      </p:sp>
    </p:spTree>
    <p:extLst>
      <p:ext uri="{BB962C8B-B14F-4D97-AF65-F5344CB8AC3E}">
        <p14:creationId xmlns:p14="http://schemas.microsoft.com/office/powerpoint/2010/main" val="85826260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png"/><Relationship Id="rId3" Type="http://schemas.openxmlformats.org/officeDocument/2006/relationships/image" Target="../media/image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png"/><Relationship Id="rId3"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3.png"/><Relationship Id="rId3" Type="http://schemas.openxmlformats.org/officeDocument/2006/relationships/image" Target="../media/image1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gi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 Id="rId3" Type="http://schemas.openxmlformats.org/officeDocument/2006/relationships/image" Target="../media/image1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 Id="rId3" Type="http://schemas.openxmlformats.org/officeDocument/2006/relationships/image" Target="../media/image1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jpeg"/><Relationship Id="rId3"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249382" y="457200"/>
            <a:ext cx="8642350" cy="22098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dirty="0" smtClean="0"/>
              <a:t/>
            </a:r>
            <a:br>
              <a:rPr lang="en-US" sz="2800" dirty="0" smtClean="0"/>
            </a:br>
            <a:endParaRPr lang="en-US" sz="2800" dirty="0" smtClean="0"/>
          </a:p>
        </p:txBody>
      </p:sp>
      <p:pic>
        <p:nvPicPr>
          <p:cNvPr id="7" name="Picture 6"/>
          <p:cNvPicPr>
            <a:picLocks noChangeAspect="1"/>
          </p:cNvPicPr>
          <p:nvPr/>
        </p:nvPicPr>
        <p:blipFill>
          <a:blip r:embed="rId3"/>
          <a:stretch>
            <a:fillRect/>
          </a:stretch>
        </p:blipFill>
        <p:spPr>
          <a:xfrm>
            <a:off x="857475" y="2126238"/>
            <a:ext cx="7931396" cy="4461410"/>
          </a:xfrm>
          <a:prstGeom prst="rect">
            <a:avLst/>
          </a:prstGeom>
        </p:spPr>
      </p:pic>
      <p:sp>
        <p:nvSpPr>
          <p:cNvPr id="6" name="TextBox 5"/>
          <p:cNvSpPr txBox="1"/>
          <p:nvPr/>
        </p:nvSpPr>
        <p:spPr>
          <a:xfrm>
            <a:off x="460558" y="282343"/>
            <a:ext cx="7263600" cy="2800767"/>
          </a:xfrm>
          <a:prstGeom prst="rect">
            <a:avLst/>
          </a:prstGeom>
          <a:noFill/>
        </p:spPr>
        <p:txBody>
          <a:bodyPr wrap="square" rtlCol="0">
            <a:spAutoFit/>
          </a:bodyPr>
          <a:lstStyle/>
          <a:p>
            <a:pPr algn="r"/>
            <a:r>
              <a:rPr lang="en-US" sz="2800" dirty="0"/>
              <a:t>EDSE </a:t>
            </a:r>
            <a:r>
              <a:rPr lang="en-US" sz="2800" dirty="0" smtClean="0"/>
              <a:t>2700E</a:t>
            </a:r>
          </a:p>
          <a:p>
            <a:pPr algn="r"/>
            <a:r>
              <a:rPr lang="en-US" sz="2800" i="1" dirty="0"/>
              <a:t>Middle and Secondary School Mathematics: Teaching Developmentally</a:t>
            </a:r>
            <a:r>
              <a:rPr lang="en-US" sz="2800" dirty="0"/>
              <a:t> </a:t>
            </a:r>
          </a:p>
          <a:p>
            <a:pPr algn="r"/>
            <a:r>
              <a:rPr lang="en-US" sz="2800" dirty="0" smtClean="0"/>
              <a:t>Dr. Shana </a:t>
            </a:r>
            <a:r>
              <a:rPr lang="en-US" sz="2800" dirty="0"/>
              <a:t>Elizabeth Henry</a:t>
            </a:r>
          </a:p>
          <a:p>
            <a:pPr algn="r"/>
            <a:r>
              <a:rPr lang="en-US" sz="2800" dirty="0"/>
              <a:t>29</a:t>
            </a:r>
            <a:r>
              <a:rPr lang="en-US" sz="2800" baseline="30000" dirty="0"/>
              <a:t>th</a:t>
            </a:r>
            <a:r>
              <a:rPr lang="en-US" sz="2800" dirty="0"/>
              <a:t> of January </a:t>
            </a:r>
            <a:r>
              <a:rPr lang="en-US" sz="2800" dirty="0" smtClean="0"/>
              <a:t>2015</a:t>
            </a:r>
          </a:p>
          <a:p>
            <a:endParaRPr lang="en-US" dirty="0"/>
          </a:p>
          <a:p>
            <a:endParaRPr lang="en-US" dirty="0"/>
          </a:p>
        </p:txBody>
      </p:sp>
    </p:spTree>
    <p:extLst>
      <p:ext uri="{BB962C8B-B14F-4D97-AF65-F5344CB8AC3E}">
        <p14:creationId xmlns:p14="http://schemas.microsoft.com/office/powerpoint/2010/main" val="712535386"/>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77117"/>
            <a:ext cx="9144000" cy="5232201"/>
          </a:xfrm>
          <a:prstGeom prst="rect">
            <a:avLst/>
          </a:prstGeom>
        </p:spPr>
        <p:txBody>
          <a:bodyPr wrap="square">
            <a:spAutoFit/>
          </a:bodyPr>
          <a:lstStyle/>
          <a:p>
            <a:pPr>
              <a:lnSpc>
                <a:spcPct val="200000"/>
              </a:lnSpc>
            </a:pPr>
            <a:r>
              <a:rPr lang="en-US" sz="2400" b="1" u="sng" dirty="0">
                <a:latin typeface="Times"/>
                <a:ea typeface="Times New Roman"/>
              </a:rPr>
              <a:t>Connections </a:t>
            </a:r>
            <a:endParaRPr lang="en-US" sz="2400" dirty="0">
              <a:latin typeface="Times New Roman"/>
              <a:ea typeface="Times New Roman"/>
            </a:endParaRPr>
          </a:p>
          <a:p>
            <a:pPr indent="457200">
              <a:lnSpc>
                <a:spcPct val="150000"/>
              </a:lnSpc>
            </a:pPr>
            <a:r>
              <a:rPr lang="en-US" sz="2400" dirty="0">
                <a:latin typeface="Times"/>
                <a:ea typeface="Times New Roman"/>
              </a:rPr>
              <a:t>This article even though published in 1997 is still relevant today.  Access, excellence, and equity are concerns in the mathematics education field.  This article, “equitable mathematics for all students” discusses different groups that have historically been disengaged from the mathematics classroom due to social injustices both in school practices and due to educational policies (i.e. tracking).  In future classes, we will connect this article to how small group tasks can increase opportunities to learn by engaging in rich tasks ourselves.  </a:t>
            </a:r>
            <a:endParaRPr lang="en-US" sz="2400" dirty="0">
              <a:latin typeface="Times New Roman"/>
              <a:ea typeface="Times New Roman"/>
            </a:endParaRPr>
          </a:p>
        </p:txBody>
      </p:sp>
    </p:spTree>
    <p:extLst>
      <p:ext uri="{BB962C8B-B14F-4D97-AF65-F5344CB8AC3E}">
        <p14:creationId xmlns:p14="http://schemas.microsoft.com/office/powerpoint/2010/main" val="385334037"/>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77117"/>
            <a:ext cx="9144000" cy="5232201"/>
          </a:xfrm>
          <a:prstGeom prst="rect">
            <a:avLst/>
          </a:prstGeom>
        </p:spPr>
        <p:txBody>
          <a:bodyPr wrap="square">
            <a:spAutoFit/>
          </a:bodyPr>
          <a:lstStyle/>
          <a:p>
            <a:pPr>
              <a:lnSpc>
                <a:spcPct val="200000"/>
              </a:lnSpc>
            </a:pPr>
            <a:r>
              <a:rPr lang="en-US" sz="2400" b="1" u="sng" dirty="0">
                <a:latin typeface="Times"/>
                <a:ea typeface="Times New Roman"/>
              </a:rPr>
              <a:t>Connections </a:t>
            </a:r>
            <a:endParaRPr lang="en-US" sz="2400" dirty="0">
              <a:latin typeface="Times New Roman"/>
              <a:ea typeface="Times New Roman"/>
            </a:endParaRPr>
          </a:p>
          <a:p>
            <a:pPr indent="457200">
              <a:lnSpc>
                <a:spcPct val="150000"/>
              </a:lnSpc>
            </a:pPr>
            <a:r>
              <a:rPr lang="en-US" sz="2400" dirty="0" smtClean="0">
                <a:latin typeface="Times"/>
                <a:ea typeface="Times New Roman"/>
              </a:rPr>
              <a:t>When </a:t>
            </a:r>
            <a:r>
              <a:rPr lang="en-US" sz="2400" dirty="0">
                <a:latin typeface="Times"/>
                <a:ea typeface="Times New Roman"/>
              </a:rPr>
              <a:t>I read, ‘opportunities to learn’ I connected that to during graduate school, reading about the ‘opportunity gap’.  Students lack opportunities (disproportionately minorities, women, poor students) both inside and outside of school that they need in order to have equity among their peers.   National/state standards today are demanding of teachers and schools that we account for the learning of ALL students.  Lesson plans include descriptions of how to differentiate learning to meet all students’ needs.  </a:t>
            </a:r>
            <a:endParaRPr lang="en-US" sz="2400" dirty="0">
              <a:effectLst/>
              <a:latin typeface="Times New Roman"/>
              <a:ea typeface="Times New Roman"/>
            </a:endParaRPr>
          </a:p>
        </p:txBody>
      </p:sp>
    </p:spTree>
    <p:extLst>
      <p:ext uri="{BB962C8B-B14F-4D97-AF65-F5344CB8AC3E}">
        <p14:creationId xmlns:p14="http://schemas.microsoft.com/office/powerpoint/2010/main" val="4145504610"/>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8613" y="729121"/>
            <a:ext cx="8494047" cy="5355311"/>
          </a:xfrm>
          <a:prstGeom prst="rect">
            <a:avLst/>
          </a:prstGeom>
        </p:spPr>
        <p:txBody>
          <a:bodyPr wrap="square">
            <a:spAutoFit/>
          </a:bodyPr>
          <a:lstStyle/>
          <a:p>
            <a:pPr>
              <a:lnSpc>
                <a:spcPct val="200000"/>
              </a:lnSpc>
            </a:pPr>
            <a:r>
              <a:rPr lang="en-US" sz="2800" b="1" u="sng" dirty="0">
                <a:latin typeface="Times"/>
                <a:ea typeface="Times New Roman"/>
              </a:rPr>
              <a:t>If only</a:t>
            </a:r>
            <a:endParaRPr lang="en-US" sz="2800" dirty="0">
              <a:latin typeface="Times New Roman"/>
              <a:ea typeface="Times New Roman"/>
            </a:endParaRPr>
          </a:p>
          <a:p>
            <a:pPr indent="457200">
              <a:lnSpc>
                <a:spcPct val="150000"/>
              </a:lnSpc>
            </a:pPr>
            <a:r>
              <a:rPr lang="en-US" sz="2400" dirty="0">
                <a:latin typeface="Times"/>
                <a:ea typeface="Times New Roman"/>
              </a:rPr>
              <a:t>Another idea that struck me was ‘quantitative’ literacy which I was I had more time to investigate.  Numerous ideas of literacy where mentioned: mathematical, innumeracy, and quantitative.  These were mentioned in the context of social justice and having a society that is literate.  </a:t>
            </a:r>
            <a:r>
              <a:rPr lang="en-US" sz="2400" b="1" dirty="0">
                <a:latin typeface="Times"/>
                <a:ea typeface="Times New Roman"/>
              </a:rPr>
              <a:t>If only</a:t>
            </a:r>
            <a:r>
              <a:rPr lang="en-US" sz="2400" dirty="0">
                <a:latin typeface="Times"/>
                <a:ea typeface="Times New Roman"/>
              </a:rPr>
              <a:t> I had time to understand a) how ones becomes mathematical literate b) what activities best increase mathematical literacy and c) what it means in our rapidly increasing technological world.  </a:t>
            </a:r>
            <a:endParaRPr lang="en-US" sz="2400" dirty="0">
              <a:effectLst/>
              <a:latin typeface="Times New Roman"/>
              <a:ea typeface="Times New Roman"/>
            </a:endParaRPr>
          </a:p>
        </p:txBody>
      </p:sp>
    </p:spTree>
    <p:extLst>
      <p:ext uri="{BB962C8B-B14F-4D97-AF65-F5344CB8AC3E}">
        <p14:creationId xmlns:p14="http://schemas.microsoft.com/office/powerpoint/2010/main" val="254529307"/>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7689" y="1582341"/>
            <a:ext cx="8434509" cy="4401205"/>
          </a:xfrm>
          <a:prstGeom prst="rect">
            <a:avLst/>
          </a:prstGeom>
        </p:spPr>
        <p:txBody>
          <a:bodyPr wrap="square">
            <a:spAutoFit/>
          </a:bodyPr>
          <a:lstStyle/>
          <a:p>
            <a:r>
              <a:rPr lang="en-US" sz="2800" b="1" u="sng" dirty="0"/>
              <a:t>Reflection </a:t>
            </a:r>
            <a:endParaRPr lang="en-US" sz="2800" dirty="0"/>
          </a:p>
          <a:p>
            <a:r>
              <a:rPr lang="en-US" sz="2800" dirty="0"/>
              <a:t>By reading this article, I am reminded that it takes multiple constituents to bring equity into the classroom.  I witness teachers engaging in thoughtful discussions about increasing student participation and learning. However, I hope for policymakers both educational and social to contribute to creating opportunities to learn and equity in professional development.  Policies that can decrease poverty among children and youth would also help bring equity to the mathematics classroom. </a:t>
            </a:r>
          </a:p>
        </p:txBody>
      </p:sp>
    </p:spTree>
    <p:extLst>
      <p:ext uri="{BB962C8B-B14F-4D97-AF65-F5344CB8AC3E}">
        <p14:creationId xmlns:p14="http://schemas.microsoft.com/office/powerpoint/2010/main" val="1113176990"/>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326407" y="2190957"/>
            <a:ext cx="4817593" cy="4667043"/>
          </a:xfrm>
          <a:prstGeom prst="rect">
            <a:avLst/>
          </a:prstGeom>
        </p:spPr>
      </p:pic>
      <p:pic>
        <p:nvPicPr>
          <p:cNvPr id="3" name="Picture 2"/>
          <p:cNvPicPr>
            <a:picLocks noChangeAspect="1"/>
          </p:cNvPicPr>
          <p:nvPr/>
        </p:nvPicPr>
        <p:blipFill>
          <a:blip r:embed="rId3"/>
          <a:stretch>
            <a:fillRect/>
          </a:stretch>
        </p:blipFill>
        <p:spPr>
          <a:xfrm>
            <a:off x="210035" y="69960"/>
            <a:ext cx="4552981" cy="4019577"/>
          </a:xfrm>
          <a:prstGeom prst="rect">
            <a:avLst/>
          </a:prstGeom>
        </p:spPr>
      </p:pic>
    </p:spTree>
    <p:extLst>
      <p:ext uri="{BB962C8B-B14F-4D97-AF65-F5344CB8AC3E}">
        <p14:creationId xmlns:p14="http://schemas.microsoft.com/office/powerpoint/2010/main" val="3702833329"/>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2476500" y="398614"/>
            <a:ext cx="4381500" cy="1854200"/>
          </a:xfrm>
          <a:prstGeom prst="rect">
            <a:avLst/>
          </a:prstGeom>
        </p:spPr>
      </p:pic>
      <p:sp>
        <p:nvSpPr>
          <p:cNvPr id="6" name="Rounded Rectangular Callout 5"/>
          <p:cNvSpPr/>
          <p:nvPr/>
        </p:nvSpPr>
        <p:spPr>
          <a:xfrm>
            <a:off x="436610" y="2420762"/>
            <a:ext cx="4108102" cy="4047833"/>
          </a:xfrm>
          <a:prstGeom prst="wedgeRoundRectCallout">
            <a:avLst/>
          </a:prstGeom>
        </p:spPr>
        <p:style>
          <a:lnRef idx="1">
            <a:schemeClr val="dk1"/>
          </a:lnRef>
          <a:fillRef idx="3">
            <a:schemeClr val="dk1"/>
          </a:fillRef>
          <a:effectRef idx="2">
            <a:schemeClr val="dk1"/>
          </a:effectRef>
          <a:fontRef idx="minor">
            <a:schemeClr val="lt1"/>
          </a:fontRef>
        </p:style>
        <p:txBody>
          <a:bodyPr rtlCol="0" anchor="ctr"/>
          <a:lstStyle/>
          <a:p>
            <a:pPr algn="ctr"/>
            <a:r>
              <a:rPr lang="en-US" sz="2400" b="1" dirty="0">
                <a:solidFill>
                  <a:schemeClr val="bg1"/>
                </a:solidFill>
                <a:latin typeface="Arial"/>
                <a:cs typeface="Arial"/>
              </a:rPr>
              <a:t>What mathematical literacy ‘skills’ are essential to acquire for employment, leadership positions, and social and economic advancement in an increasingly technological society?  </a:t>
            </a:r>
          </a:p>
        </p:txBody>
      </p:sp>
      <p:sp>
        <p:nvSpPr>
          <p:cNvPr id="7" name="Rounded Rectangular Callout 6"/>
          <p:cNvSpPr/>
          <p:nvPr/>
        </p:nvSpPr>
        <p:spPr>
          <a:xfrm>
            <a:off x="4697112" y="2420762"/>
            <a:ext cx="4108102" cy="4047833"/>
          </a:xfrm>
          <a:prstGeom prst="wedgeRoundRectCallout">
            <a:avLst/>
          </a:prstGeom>
        </p:spPr>
        <p:style>
          <a:lnRef idx="1">
            <a:schemeClr val="dk1"/>
          </a:lnRef>
          <a:fillRef idx="3">
            <a:schemeClr val="dk1"/>
          </a:fillRef>
          <a:effectRef idx="2">
            <a:schemeClr val="dk1"/>
          </a:effectRef>
          <a:fontRef idx="minor">
            <a:schemeClr val="lt1"/>
          </a:fontRef>
        </p:style>
        <p:txBody>
          <a:bodyPr rtlCol="0" anchor="ctr"/>
          <a:lstStyle/>
          <a:p>
            <a:pPr algn="ctr"/>
            <a:r>
              <a:rPr lang="en-US" sz="2400" b="1" dirty="0">
                <a:latin typeface="Arial"/>
                <a:cs typeface="Arial"/>
              </a:rPr>
              <a:t>What does equity look like in each of these three areas? </a:t>
            </a:r>
            <a:endParaRPr lang="en-US" sz="2400" b="1" dirty="0" smtClean="0">
              <a:latin typeface="Arial"/>
              <a:cs typeface="Arial"/>
            </a:endParaRPr>
          </a:p>
          <a:p>
            <a:pPr algn="ctr"/>
            <a:r>
              <a:rPr lang="en-US" sz="2400" b="1" dirty="0" smtClean="0">
                <a:latin typeface="Arial"/>
                <a:cs typeface="Arial"/>
              </a:rPr>
              <a:t>curriculum </a:t>
            </a:r>
          </a:p>
          <a:p>
            <a:pPr algn="ctr"/>
            <a:r>
              <a:rPr lang="en-US" sz="2400" b="1" dirty="0" smtClean="0">
                <a:latin typeface="Arial"/>
                <a:cs typeface="Arial"/>
              </a:rPr>
              <a:t>instruction</a:t>
            </a:r>
          </a:p>
          <a:p>
            <a:pPr algn="ctr"/>
            <a:r>
              <a:rPr lang="en-US" sz="2400" b="1" dirty="0" smtClean="0">
                <a:latin typeface="Arial"/>
                <a:cs typeface="Arial"/>
              </a:rPr>
              <a:t>assessment </a:t>
            </a:r>
            <a:endParaRPr lang="en-US" sz="2400" b="1" dirty="0">
              <a:solidFill>
                <a:schemeClr val="bg1"/>
              </a:solidFill>
              <a:latin typeface="Arial"/>
              <a:cs typeface="Arial"/>
            </a:endParaRPr>
          </a:p>
        </p:txBody>
      </p:sp>
    </p:spTree>
    <p:extLst>
      <p:ext uri="{BB962C8B-B14F-4D97-AF65-F5344CB8AC3E}">
        <p14:creationId xmlns:p14="http://schemas.microsoft.com/office/powerpoint/2010/main" val="2563845292"/>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401006" y="80014"/>
            <a:ext cx="6517510" cy="6517510"/>
          </a:xfrm>
          <a:prstGeom prst="rect">
            <a:avLst/>
          </a:prstGeom>
        </p:spPr>
      </p:pic>
    </p:spTree>
    <p:extLst>
      <p:ext uri="{BB962C8B-B14F-4D97-AF65-F5344CB8AC3E}">
        <p14:creationId xmlns:p14="http://schemas.microsoft.com/office/powerpoint/2010/main" val="3777670219"/>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4824" y="5129354"/>
            <a:ext cx="8302198" cy="854080"/>
          </a:xfrm>
          <a:prstGeom prst="rect">
            <a:avLst/>
          </a:prstGeom>
        </p:spPr>
        <p:txBody>
          <a:bodyPr wrap="none">
            <a:spAutoFit/>
          </a:bodyPr>
          <a:lstStyle/>
          <a:p>
            <a:pPr>
              <a:lnSpc>
                <a:spcPct val="115000"/>
              </a:lnSpc>
              <a:spcAft>
                <a:spcPts val="1000"/>
              </a:spcAft>
            </a:pPr>
            <a:r>
              <a:rPr lang="en-US" sz="4400" dirty="0">
                <a:latin typeface="Times"/>
                <a:ea typeface="Calibri"/>
                <a:cs typeface="Arial"/>
              </a:rPr>
              <a:t>Number Concepts &amp; Number </a:t>
            </a:r>
            <a:r>
              <a:rPr lang="en-US" sz="4400" dirty="0" smtClean="0">
                <a:latin typeface="Times"/>
                <a:ea typeface="Calibri"/>
                <a:cs typeface="Arial"/>
              </a:rPr>
              <a:t>Sense</a:t>
            </a:r>
            <a:endParaRPr lang="en-US" sz="4400" dirty="0">
              <a:ea typeface="Calibri"/>
              <a:cs typeface="Times New Roman"/>
            </a:endParaRPr>
          </a:p>
        </p:txBody>
      </p:sp>
      <p:pic>
        <p:nvPicPr>
          <p:cNvPr id="3" name="Picture 2"/>
          <p:cNvPicPr>
            <a:picLocks noChangeAspect="1"/>
          </p:cNvPicPr>
          <p:nvPr/>
        </p:nvPicPr>
        <p:blipFill>
          <a:blip r:embed="rId2"/>
          <a:stretch>
            <a:fillRect/>
          </a:stretch>
        </p:blipFill>
        <p:spPr>
          <a:xfrm>
            <a:off x="1781587" y="1656742"/>
            <a:ext cx="5403567" cy="3472612"/>
          </a:xfrm>
          <a:prstGeom prst="rect">
            <a:avLst/>
          </a:prstGeom>
        </p:spPr>
      </p:pic>
      <p:sp>
        <p:nvSpPr>
          <p:cNvPr id="4" name="Rectangle 3"/>
          <p:cNvSpPr/>
          <p:nvPr/>
        </p:nvSpPr>
        <p:spPr>
          <a:xfrm>
            <a:off x="390152" y="440229"/>
            <a:ext cx="8302198" cy="854080"/>
          </a:xfrm>
          <a:prstGeom prst="rect">
            <a:avLst/>
          </a:prstGeom>
        </p:spPr>
        <p:txBody>
          <a:bodyPr wrap="none">
            <a:spAutoFit/>
          </a:bodyPr>
          <a:lstStyle/>
          <a:p>
            <a:pPr>
              <a:lnSpc>
                <a:spcPct val="115000"/>
              </a:lnSpc>
              <a:spcAft>
                <a:spcPts val="1000"/>
              </a:spcAft>
            </a:pPr>
            <a:r>
              <a:rPr lang="en-US" sz="4400" dirty="0">
                <a:latin typeface="Times"/>
                <a:ea typeface="Calibri"/>
                <a:cs typeface="Arial"/>
              </a:rPr>
              <a:t>Number Concepts &amp; Number </a:t>
            </a:r>
            <a:r>
              <a:rPr lang="en-US" sz="4400" dirty="0" smtClean="0">
                <a:latin typeface="Times"/>
                <a:ea typeface="Calibri"/>
                <a:cs typeface="Arial"/>
              </a:rPr>
              <a:t>Sense</a:t>
            </a:r>
            <a:endParaRPr lang="en-US" sz="4400" dirty="0">
              <a:ea typeface="Calibri"/>
              <a:cs typeface="Times New Roman"/>
            </a:endParaRPr>
          </a:p>
        </p:txBody>
      </p:sp>
    </p:spTree>
    <p:extLst>
      <p:ext uri="{BB962C8B-B14F-4D97-AF65-F5344CB8AC3E}">
        <p14:creationId xmlns:p14="http://schemas.microsoft.com/office/powerpoint/2010/main" val="3334896736"/>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4824" y="5129354"/>
            <a:ext cx="8302198" cy="854080"/>
          </a:xfrm>
          <a:prstGeom prst="rect">
            <a:avLst/>
          </a:prstGeom>
        </p:spPr>
        <p:txBody>
          <a:bodyPr wrap="none">
            <a:spAutoFit/>
          </a:bodyPr>
          <a:lstStyle/>
          <a:p>
            <a:pPr>
              <a:lnSpc>
                <a:spcPct val="115000"/>
              </a:lnSpc>
              <a:spcAft>
                <a:spcPts val="1000"/>
              </a:spcAft>
            </a:pPr>
            <a:r>
              <a:rPr lang="en-US" sz="4400" dirty="0">
                <a:latin typeface="Times"/>
                <a:ea typeface="Calibri"/>
                <a:cs typeface="Arial"/>
              </a:rPr>
              <a:t>Number Concepts &amp; Number </a:t>
            </a:r>
            <a:r>
              <a:rPr lang="en-US" sz="4400" dirty="0" smtClean="0">
                <a:latin typeface="Times"/>
                <a:ea typeface="Calibri"/>
                <a:cs typeface="Arial"/>
              </a:rPr>
              <a:t>Sense</a:t>
            </a:r>
            <a:endParaRPr lang="en-US" sz="4400" dirty="0">
              <a:ea typeface="Calibri"/>
              <a:cs typeface="Times New Roman"/>
            </a:endParaRPr>
          </a:p>
        </p:txBody>
      </p:sp>
      <p:sp>
        <p:nvSpPr>
          <p:cNvPr id="4" name="Rectangle 3"/>
          <p:cNvSpPr/>
          <p:nvPr/>
        </p:nvSpPr>
        <p:spPr>
          <a:xfrm>
            <a:off x="390152" y="440229"/>
            <a:ext cx="8302198" cy="854080"/>
          </a:xfrm>
          <a:prstGeom prst="rect">
            <a:avLst/>
          </a:prstGeom>
        </p:spPr>
        <p:txBody>
          <a:bodyPr wrap="none">
            <a:spAutoFit/>
          </a:bodyPr>
          <a:lstStyle/>
          <a:p>
            <a:pPr>
              <a:lnSpc>
                <a:spcPct val="115000"/>
              </a:lnSpc>
              <a:spcAft>
                <a:spcPts val="1000"/>
              </a:spcAft>
            </a:pPr>
            <a:r>
              <a:rPr lang="en-US" sz="4400" dirty="0">
                <a:latin typeface="Times"/>
                <a:ea typeface="Calibri"/>
                <a:cs typeface="Arial"/>
              </a:rPr>
              <a:t>Number Concepts &amp; Number </a:t>
            </a:r>
            <a:r>
              <a:rPr lang="en-US" sz="4400" dirty="0" smtClean="0">
                <a:latin typeface="Times"/>
                <a:ea typeface="Calibri"/>
                <a:cs typeface="Arial"/>
              </a:rPr>
              <a:t>Sense</a:t>
            </a:r>
            <a:endParaRPr lang="en-US" sz="4400" dirty="0">
              <a:ea typeface="Calibri"/>
              <a:cs typeface="Times New Roman"/>
            </a:endParaRPr>
          </a:p>
        </p:txBody>
      </p:sp>
      <p:sp>
        <p:nvSpPr>
          <p:cNvPr id="5" name="TextBox 4"/>
          <p:cNvSpPr txBox="1"/>
          <p:nvPr/>
        </p:nvSpPr>
        <p:spPr>
          <a:xfrm>
            <a:off x="1488443" y="2063601"/>
            <a:ext cx="5040859" cy="2308324"/>
          </a:xfrm>
          <a:prstGeom prst="rect">
            <a:avLst/>
          </a:prstGeom>
          <a:solidFill>
            <a:srgbClr val="CCFFCC"/>
          </a:solidFill>
        </p:spPr>
        <p:txBody>
          <a:bodyPr wrap="square" rtlCol="0">
            <a:spAutoFit/>
          </a:bodyPr>
          <a:lstStyle/>
          <a:p>
            <a:r>
              <a:rPr lang="en-US" sz="3600" dirty="0" smtClean="0"/>
              <a:t>Purpose: To increase number sense and practice order of operations.  </a:t>
            </a:r>
            <a:endParaRPr lang="en-US" sz="3600" dirty="0"/>
          </a:p>
        </p:txBody>
      </p:sp>
    </p:spTree>
    <p:extLst>
      <p:ext uri="{BB962C8B-B14F-4D97-AF65-F5344CB8AC3E}">
        <p14:creationId xmlns:p14="http://schemas.microsoft.com/office/powerpoint/2010/main" val="1701798547"/>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41684" y="2182653"/>
            <a:ext cx="5414211" cy="2308324"/>
          </a:xfrm>
          <a:prstGeom prst="rect">
            <a:avLst/>
          </a:prstGeom>
        </p:spPr>
        <p:txBody>
          <a:bodyPr wrap="square">
            <a:spAutoFit/>
          </a:bodyPr>
          <a:lstStyle/>
          <a:p>
            <a:pPr lvl="0"/>
            <a:endParaRPr lang="en-US" sz="3600" dirty="0" smtClean="0"/>
          </a:p>
          <a:p>
            <a:pPr marL="285750" lvl="0" indent="-285750">
              <a:buFont typeface="Wingdings" charset="2"/>
              <a:buChar char="q"/>
            </a:pPr>
            <a:r>
              <a:rPr lang="en-US" sz="3600" dirty="0"/>
              <a:t> W</a:t>
            </a:r>
            <a:r>
              <a:rPr lang="en-US" sz="3600" dirty="0" smtClean="0"/>
              <a:t>avelengths </a:t>
            </a:r>
            <a:r>
              <a:rPr lang="en-US" sz="3600" dirty="0"/>
              <a:t>of </a:t>
            </a:r>
            <a:r>
              <a:rPr lang="en-US" sz="3600" dirty="0" smtClean="0"/>
              <a:t>color</a:t>
            </a:r>
          </a:p>
          <a:p>
            <a:pPr marL="285750" lvl="0" indent="-285750">
              <a:buFont typeface="Wingdings" charset="2"/>
              <a:buChar char="q"/>
            </a:pPr>
            <a:r>
              <a:rPr lang="en-US" sz="3600" dirty="0" smtClean="0"/>
              <a:t> Dice</a:t>
            </a:r>
          </a:p>
          <a:p>
            <a:pPr marL="285750" lvl="0" indent="-285750">
              <a:buFont typeface="Wingdings" charset="2"/>
              <a:buChar char="q"/>
            </a:pPr>
            <a:r>
              <a:rPr lang="en-US" sz="3600" dirty="0"/>
              <a:t> </a:t>
            </a:r>
            <a:r>
              <a:rPr lang="en-US" sz="3600" dirty="0" smtClean="0"/>
              <a:t>Baseball math </a:t>
            </a:r>
            <a:endParaRPr lang="en-US" sz="3600" dirty="0"/>
          </a:p>
        </p:txBody>
      </p:sp>
      <p:pic>
        <p:nvPicPr>
          <p:cNvPr id="4" name="Picture 3"/>
          <p:cNvPicPr>
            <a:picLocks noChangeAspect="1"/>
          </p:cNvPicPr>
          <p:nvPr/>
        </p:nvPicPr>
        <p:blipFill>
          <a:blip r:embed="rId2"/>
          <a:stretch>
            <a:fillRect/>
          </a:stretch>
        </p:blipFill>
        <p:spPr>
          <a:xfrm>
            <a:off x="323591" y="268468"/>
            <a:ext cx="6007771" cy="2132451"/>
          </a:xfrm>
          <a:prstGeom prst="rect">
            <a:avLst/>
          </a:prstGeom>
        </p:spPr>
      </p:pic>
      <p:pic>
        <p:nvPicPr>
          <p:cNvPr id="5" name="Picture 4"/>
          <p:cNvPicPr>
            <a:picLocks noChangeAspect="1"/>
          </p:cNvPicPr>
          <p:nvPr/>
        </p:nvPicPr>
        <p:blipFill>
          <a:blip r:embed="rId3"/>
          <a:stretch>
            <a:fillRect/>
          </a:stretch>
        </p:blipFill>
        <p:spPr>
          <a:xfrm>
            <a:off x="4217773" y="4490977"/>
            <a:ext cx="4227177" cy="1607952"/>
          </a:xfrm>
          <a:prstGeom prst="rect">
            <a:avLst/>
          </a:prstGeom>
        </p:spPr>
      </p:pic>
    </p:spTree>
    <p:extLst>
      <p:ext uri="{BB962C8B-B14F-4D97-AF65-F5344CB8AC3E}">
        <p14:creationId xmlns:p14="http://schemas.microsoft.com/office/powerpoint/2010/main" val="890156913"/>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080914" y="447964"/>
            <a:ext cx="1643712" cy="923330"/>
          </a:xfrm>
          <a:prstGeom prst="rect">
            <a:avLst/>
          </a:prstGeom>
          <a:solidFill>
            <a:srgbClr val="800000"/>
          </a:solidFill>
        </p:spPr>
        <p:style>
          <a:lnRef idx="2">
            <a:schemeClr val="dk1"/>
          </a:lnRef>
          <a:fillRef idx="1">
            <a:schemeClr val="lt1"/>
          </a:fillRef>
          <a:effectRef idx="0">
            <a:schemeClr val="dk1"/>
          </a:effectRef>
          <a:fontRef idx="minor">
            <a:schemeClr val="dk1"/>
          </a:fontRef>
        </p:style>
        <p:txBody>
          <a:bodyPr wrap="none" lIns="91440" tIns="45720" rIns="91440" bIns="45720">
            <a:spAutoFit/>
          </a:bodyPr>
          <a:lstStyle/>
          <a:p>
            <a:pPr algn="ctr"/>
            <a:r>
              <a:rPr lang="en-US"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Alvin</a:t>
            </a:r>
            <a:endParaRPr 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 name="Rectangle 2"/>
          <p:cNvSpPr/>
          <p:nvPr/>
        </p:nvSpPr>
        <p:spPr>
          <a:xfrm>
            <a:off x="6387153" y="1544514"/>
            <a:ext cx="2553291" cy="923330"/>
          </a:xfrm>
          <a:prstGeom prst="rect">
            <a:avLst/>
          </a:prstGeom>
          <a:solidFill>
            <a:srgbClr val="FF0000"/>
          </a:solidFill>
        </p:spPr>
        <p:style>
          <a:lnRef idx="2">
            <a:schemeClr val="dk1"/>
          </a:lnRef>
          <a:fillRef idx="1">
            <a:schemeClr val="lt1"/>
          </a:fillRef>
          <a:effectRef idx="0">
            <a:schemeClr val="dk1"/>
          </a:effectRef>
          <a:fontRef idx="minor">
            <a:schemeClr val="dk1"/>
          </a:fontRef>
        </p:style>
        <p:txBody>
          <a:bodyPr wrap="none" lIns="91440" tIns="45720" rIns="91440" bIns="45720">
            <a:spAutoFit/>
          </a:bodyPr>
          <a:lstStyle/>
          <a:p>
            <a:pPr algn="ctr"/>
            <a:r>
              <a:rPr lang="en-US" sz="54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Deloreis</a:t>
            </a:r>
            <a:endParaRPr 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4" name="Rectangle 3"/>
          <p:cNvSpPr/>
          <p:nvPr/>
        </p:nvSpPr>
        <p:spPr>
          <a:xfrm>
            <a:off x="6749533" y="2602801"/>
            <a:ext cx="1820217" cy="923330"/>
          </a:xfrm>
          <a:prstGeom prst="rect">
            <a:avLst/>
          </a:prstGeom>
          <a:solidFill>
            <a:srgbClr val="FF6600"/>
          </a:solidFill>
        </p:spPr>
        <p:style>
          <a:lnRef idx="2">
            <a:schemeClr val="dk1"/>
          </a:lnRef>
          <a:fillRef idx="1">
            <a:schemeClr val="lt1"/>
          </a:fillRef>
          <a:effectRef idx="0">
            <a:schemeClr val="dk1"/>
          </a:effectRef>
          <a:fontRef idx="minor">
            <a:schemeClr val="dk1"/>
          </a:fontRef>
        </p:style>
        <p:txBody>
          <a:bodyPr wrap="none" lIns="91440" tIns="45720" rIns="91440" bIns="45720">
            <a:spAutoFit/>
          </a:bodyPr>
          <a:lstStyle/>
          <a:p>
            <a:pPr algn="ctr"/>
            <a:r>
              <a:rPr lang="en-US" sz="54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Anika</a:t>
            </a:r>
            <a:endParaRPr 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5" name="Rectangle 4"/>
          <p:cNvSpPr/>
          <p:nvPr/>
        </p:nvSpPr>
        <p:spPr>
          <a:xfrm>
            <a:off x="6991974" y="3775986"/>
            <a:ext cx="1577776" cy="923330"/>
          </a:xfrm>
          <a:prstGeom prst="rect">
            <a:avLst/>
          </a:prstGeom>
          <a:solidFill>
            <a:srgbClr val="FFFF00"/>
          </a:solidFill>
        </p:spPr>
        <p:style>
          <a:lnRef idx="2">
            <a:schemeClr val="dk1"/>
          </a:lnRef>
          <a:fillRef idx="1">
            <a:schemeClr val="lt1"/>
          </a:fillRef>
          <a:effectRef idx="0">
            <a:schemeClr val="dk1"/>
          </a:effectRef>
          <a:fontRef idx="minor">
            <a:schemeClr val="dk1"/>
          </a:fontRef>
        </p:style>
        <p:txBody>
          <a:bodyPr wrap="none" lIns="91440" tIns="45720" rIns="91440" bIns="45720">
            <a:spAutoFit/>
          </a:bodyPr>
          <a:lstStyle/>
          <a:p>
            <a:pPr algn="ctr"/>
            <a:r>
              <a:rPr lang="en-US" sz="54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Zena</a:t>
            </a:r>
            <a:endParaRPr 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6" name="Rectangle 5"/>
          <p:cNvSpPr/>
          <p:nvPr/>
        </p:nvSpPr>
        <p:spPr>
          <a:xfrm>
            <a:off x="6957834" y="5056112"/>
            <a:ext cx="1889873" cy="923330"/>
          </a:xfrm>
          <a:prstGeom prst="rect">
            <a:avLst/>
          </a:prstGeom>
          <a:solidFill>
            <a:srgbClr val="CCFFCC"/>
          </a:solidFill>
        </p:spPr>
        <p:style>
          <a:lnRef idx="2">
            <a:schemeClr val="dk1"/>
          </a:lnRef>
          <a:fillRef idx="1">
            <a:schemeClr val="lt1"/>
          </a:fillRef>
          <a:effectRef idx="0">
            <a:schemeClr val="dk1"/>
          </a:effectRef>
          <a:fontRef idx="minor">
            <a:schemeClr val="dk1"/>
          </a:fontRef>
        </p:style>
        <p:txBody>
          <a:bodyPr wrap="none" lIns="91440" tIns="45720" rIns="91440" bIns="45720">
            <a:spAutoFit/>
          </a:bodyPr>
          <a:lstStyle/>
          <a:p>
            <a:pPr algn="ctr"/>
            <a:r>
              <a:rPr lang="en-US" sz="5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Maria</a:t>
            </a:r>
            <a:endParaRPr 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7" name="Rectangle 6"/>
          <p:cNvSpPr/>
          <p:nvPr/>
        </p:nvSpPr>
        <p:spPr>
          <a:xfrm>
            <a:off x="3908243" y="5517777"/>
            <a:ext cx="2173567" cy="923330"/>
          </a:xfrm>
          <a:prstGeom prst="rect">
            <a:avLst/>
          </a:prstGeom>
          <a:solidFill>
            <a:srgbClr val="008000"/>
          </a:solidFill>
        </p:spPr>
        <p:style>
          <a:lnRef idx="2">
            <a:schemeClr val="dk1"/>
          </a:lnRef>
          <a:fillRef idx="1">
            <a:schemeClr val="lt1"/>
          </a:fillRef>
          <a:effectRef idx="0">
            <a:schemeClr val="dk1"/>
          </a:effectRef>
          <a:fontRef idx="minor">
            <a:schemeClr val="dk1"/>
          </a:fontRef>
        </p:style>
        <p:txBody>
          <a:bodyPr wrap="none" lIns="91440" tIns="45720" rIns="91440" bIns="45720">
            <a:spAutoFit/>
          </a:bodyPr>
          <a:lstStyle/>
          <a:p>
            <a:pPr algn="ctr"/>
            <a:r>
              <a:rPr lang="en-US" sz="5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Magna</a:t>
            </a:r>
            <a:endParaRPr 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8" name="Rectangle 7"/>
          <p:cNvSpPr/>
          <p:nvPr/>
        </p:nvSpPr>
        <p:spPr>
          <a:xfrm>
            <a:off x="3475940" y="4185905"/>
            <a:ext cx="3038174" cy="923330"/>
          </a:xfrm>
          <a:prstGeom prst="rect">
            <a:avLst/>
          </a:prstGeom>
          <a:solidFill>
            <a:srgbClr val="3366FF"/>
          </a:solidFill>
        </p:spPr>
        <p:style>
          <a:lnRef idx="2">
            <a:schemeClr val="dk1"/>
          </a:lnRef>
          <a:fillRef idx="1">
            <a:schemeClr val="lt1"/>
          </a:fillRef>
          <a:effectRef idx="0">
            <a:schemeClr val="dk1"/>
          </a:effectRef>
          <a:fontRef idx="minor">
            <a:schemeClr val="dk1"/>
          </a:fontRef>
        </p:style>
        <p:txBody>
          <a:bodyPr wrap="none" lIns="91440" tIns="45720" rIns="91440" bIns="45720">
            <a:spAutoFit/>
          </a:bodyPr>
          <a:lstStyle/>
          <a:p>
            <a:pPr algn="ctr"/>
            <a:r>
              <a:rPr lang="en-US" sz="5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Guillermo</a:t>
            </a:r>
            <a:endParaRPr 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9" name="Rectangle 8"/>
          <p:cNvSpPr/>
          <p:nvPr/>
        </p:nvSpPr>
        <p:spPr>
          <a:xfrm>
            <a:off x="4224058" y="2852656"/>
            <a:ext cx="1541934" cy="923330"/>
          </a:xfrm>
          <a:prstGeom prst="rect">
            <a:avLst/>
          </a:prstGeom>
          <a:solidFill>
            <a:srgbClr val="0000FF"/>
          </a:solidFill>
        </p:spPr>
        <p:style>
          <a:lnRef idx="2">
            <a:schemeClr val="dk1"/>
          </a:lnRef>
          <a:fillRef idx="1">
            <a:schemeClr val="lt1"/>
          </a:fillRef>
          <a:effectRef idx="0">
            <a:schemeClr val="dk1"/>
          </a:effectRef>
          <a:fontRef idx="minor">
            <a:schemeClr val="dk1"/>
          </a:fontRef>
        </p:style>
        <p:txBody>
          <a:bodyPr wrap="none" lIns="91440" tIns="45720" rIns="91440" bIns="45720">
            <a:spAutoFit/>
          </a:bodyPr>
          <a:lstStyle/>
          <a:p>
            <a:pPr algn="ctr"/>
            <a:r>
              <a:rPr lang="en-US" sz="5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Gary</a:t>
            </a:r>
            <a:endParaRPr 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0" name="Rectangle 9"/>
          <p:cNvSpPr/>
          <p:nvPr/>
        </p:nvSpPr>
        <p:spPr>
          <a:xfrm>
            <a:off x="3461223" y="1371294"/>
            <a:ext cx="2734530" cy="923330"/>
          </a:xfrm>
          <a:prstGeom prst="rect">
            <a:avLst/>
          </a:prstGeom>
          <a:solidFill>
            <a:srgbClr val="000090"/>
          </a:solidFill>
        </p:spPr>
        <p:style>
          <a:lnRef idx="2">
            <a:schemeClr val="dk1"/>
          </a:lnRef>
          <a:fillRef idx="1">
            <a:schemeClr val="lt1"/>
          </a:fillRef>
          <a:effectRef idx="0">
            <a:schemeClr val="dk1"/>
          </a:effectRef>
          <a:fontRef idx="minor">
            <a:schemeClr val="dk1"/>
          </a:fontRef>
        </p:style>
        <p:txBody>
          <a:bodyPr wrap="none" lIns="91440" tIns="45720" rIns="91440" bIns="45720">
            <a:spAutoFit/>
          </a:bodyPr>
          <a:lstStyle/>
          <a:p>
            <a:pPr algn="ctr"/>
            <a:r>
              <a:rPr lang="en-US" sz="5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Veronica</a:t>
            </a:r>
            <a:endParaRPr 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1" name="Rectangle 10"/>
          <p:cNvSpPr/>
          <p:nvPr/>
        </p:nvSpPr>
        <p:spPr>
          <a:xfrm>
            <a:off x="4304366" y="159519"/>
            <a:ext cx="1381320" cy="923330"/>
          </a:xfrm>
          <a:prstGeom prst="rect">
            <a:avLst/>
          </a:prstGeom>
          <a:solidFill>
            <a:srgbClr val="660066"/>
          </a:solidFill>
        </p:spPr>
        <p:style>
          <a:lnRef idx="2">
            <a:schemeClr val="dk1"/>
          </a:lnRef>
          <a:fillRef idx="1">
            <a:schemeClr val="lt1"/>
          </a:fillRef>
          <a:effectRef idx="0">
            <a:schemeClr val="dk1"/>
          </a:effectRef>
          <a:fontRef idx="minor">
            <a:schemeClr val="dk1"/>
          </a:fontRef>
        </p:style>
        <p:txBody>
          <a:bodyPr wrap="none" lIns="91440" tIns="45720" rIns="91440" bIns="45720">
            <a:spAutoFit/>
          </a:bodyPr>
          <a:lstStyle/>
          <a:p>
            <a:pPr algn="ctr"/>
            <a:r>
              <a:rPr lang="en-US" sz="54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Tala</a:t>
            </a:r>
            <a:endParaRPr 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2" name="Rectangle 11"/>
          <p:cNvSpPr/>
          <p:nvPr/>
        </p:nvSpPr>
        <p:spPr>
          <a:xfrm>
            <a:off x="537179" y="5517777"/>
            <a:ext cx="2462333" cy="923330"/>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wrap="none" lIns="91440" tIns="45720" rIns="91440" bIns="45720">
            <a:spAutoFit/>
          </a:bodyPr>
          <a:lstStyle/>
          <a:p>
            <a:pPr algn="ctr"/>
            <a:r>
              <a:rPr lang="en-US" sz="5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Barbara</a:t>
            </a:r>
            <a:endParaRPr 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3" name="Rectangle 12"/>
          <p:cNvSpPr/>
          <p:nvPr/>
        </p:nvSpPr>
        <p:spPr>
          <a:xfrm>
            <a:off x="586546" y="4132782"/>
            <a:ext cx="2363598" cy="923330"/>
          </a:xfrm>
          <a:prstGeom prst="rect">
            <a:avLst/>
          </a:prstGeom>
          <a:solidFill>
            <a:schemeClr val="bg2">
              <a:lumMod val="75000"/>
            </a:schemeClr>
          </a:solidFill>
        </p:spPr>
        <p:style>
          <a:lnRef idx="2">
            <a:schemeClr val="dk1"/>
          </a:lnRef>
          <a:fillRef idx="1">
            <a:schemeClr val="lt1"/>
          </a:fillRef>
          <a:effectRef idx="0">
            <a:schemeClr val="dk1"/>
          </a:effectRef>
          <a:fontRef idx="minor">
            <a:schemeClr val="dk1"/>
          </a:fontRef>
        </p:style>
        <p:txBody>
          <a:bodyPr wrap="none" lIns="91440" tIns="45720" rIns="91440" bIns="45720">
            <a:spAutoFit/>
          </a:bodyPr>
          <a:lstStyle/>
          <a:p>
            <a:pPr algn="ctr"/>
            <a:r>
              <a:rPr lang="en-US" sz="5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Katelyn</a:t>
            </a:r>
            <a:endParaRPr 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4" name="Rectangle 13"/>
          <p:cNvSpPr/>
          <p:nvPr/>
        </p:nvSpPr>
        <p:spPr>
          <a:xfrm>
            <a:off x="786044" y="2852656"/>
            <a:ext cx="1964600" cy="923330"/>
          </a:xfrm>
          <a:prstGeom prst="rect">
            <a:avLst/>
          </a:prstGeom>
          <a:solidFill>
            <a:schemeClr val="accent4">
              <a:lumMod val="40000"/>
              <a:lumOff val="60000"/>
            </a:schemeClr>
          </a:solidFill>
        </p:spPr>
        <p:style>
          <a:lnRef idx="2">
            <a:schemeClr val="dk1"/>
          </a:lnRef>
          <a:fillRef idx="1">
            <a:schemeClr val="lt1"/>
          </a:fillRef>
          <a:effectRef idx="0">
            <a:schemeClr val="dk1"/>
          </a:effectRef>
          <a:fontRef idx="minor">
            <a:schemeClr val="dk1"/>
          </a:fontRef>
        </p:style>
        <p:txBody>
          <a:bodyPr wrap="none" lIns="91440" tIns="45720" rIns="91440" bIns="45720">
            <a:spAutoFit/>
          </a:bodyPr>
          <a:lstStyle/>
          <a:p>
            <a:pPr algn="ctr"/>
            <a:r>
              <a:rPr lang="en-US"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Alison</a:t>
            </a:r>
            <a:endParaRPr 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5" name="Rectangle 14"/>
          <p:cNvSpPr/>
          <p:nvPr/>
        </p:nvSpPr>
        <p:spPr>
          <a:xfrm>
            <a:off x="669727" y="1634376"/>
            <a:ext cx="2197236" cy="923330"/>
          </a:xfrm>
          <a:prstGeom prst="rect">
            <a:avLst/>
          </a:prstGeom>
          <a:solidFill>
            <a:schemeClr val="accent6">
              <a:lumMod val="60000"/>
              <a:lumOff val="40000"/>
            </a:schemeClr>
          </a:solidFill>
        </p:spPr>
        <p:style>
          <a:lnRef idx="2">
            <a:schemeClr val="dk1"/>
          </a:lnRef>
          <a:fillRef idx="1">
            <a:schemeClr val="lt1"/>
          </a:fillRef>
          <a:effectRef idx="0">
            <a:schemeClr val="dk1"/>
          </a:effectRef>
          <a:fontRef idx="minor">
            <a:schemeClr val="dk1"/>
          </a:fontRef>
        </p:style>
        <p:txBody>
          <a:bodyPr wrap="none" lIns="91440" tIns="45720" rIns="91440" bIns="45720">
            <a:spAutoFit/>
          </a:bodyPr>
          <a:lstStyle/>
          <a:p>
            <a:pPr algn="ctr"/>
            <a:r>
              <a:rPr lang="en-US" sz="5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Christa</a:t>
            </a:r>
            <a:endParaRPr 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6" name="Rectangle 15"/>
          <p:cNvSpPr/>
          <p:nvPr/>
        </p:nvSpPr>
        <p:spPr>
          <a:xfrm>
            <a:off x="1034572" y="159519"/>
            <a:ext cx="1467544" cy="923330"/>
          </a:xfrm>
          <a:prstGeom prst="rect">
            <a:avLst/>
          </a:prstGeom>
          <a:solidFill>
            <a:srgbClr val="A6A6A6"/>
          </a:solidFill>
        </p:spPr>
        <p:style>
          <a:lnRef idx="2">
            <a:schemeClr val="dk1"/>
          </a:lnRef>
          <a:fillRef idx="1">
            <a:schemeClr val="lt1"/>
          </a:fillRef>
          <a:effectRef idx="0">
            <a:schemeClr val="dk1"/>
          </a:effectRef>
          <a:fontRef idx="minor">
            <a:schemeClr val="dk1"/>
          </a:fontRef>
        </p:style>
        <p:txBody>
          <a:bodyPr wrap="none" lIns="91440" tIns="45720" rIns="91440" bIns="45720">
            <a:spAutoFit/>
          </a:bodyPr>
          <a:lstStyle/>
          <a:p>
            <a:pPr algn="ctr"/>
            <a:r>
              <a:rPr lang="en-US" sz="5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Julia</a:t>
            </a:r>
            <a:endParaRPr 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3386498829"/>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xmlns:p14="http://schemas.microsoft.com/office/powerpoint/2010/main" spd="slow" advClick="0" advTm="10000"/>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300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300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300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300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300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300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3000"/>
                                  </p:stCondLst>
                                  <p:childTnLst>
                                    <p:set>
                                      <p:cBhvr>
                                        <p:cTn id="34" dur="1" fill="hold">
                                          <p:stCondLst>
                                            <p:cond delay="0"/>
                                          </p:stCondLst>
                                        </p:cTn>
                                        <p:tgtEl>
                                          <p:spTgt spid="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3000"/>
                                  </p:stCondLst>
                                  <p:childTnLst>
                                    <p:set>
                                      <p:cBhvr>
                                        <p:cTn id="38" dur="1" fill="hold">
                                          <p:stCondLst>
                                            <p:cond delay="0"/>
                                          </p:stCondLst>
                                        </p:cTn>
                                        <p:tgtEl>
                                          <p:spTgt spid="1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3000"/>
                                  </p:stCondLst>
                                  <p:childTnLst>
                                    <p:set>
                                      <p:cBhvr>
                                        <p:cTn id="42" dur="1" fill="hold">
                                          <p:stCondLst>
                                            <p:cond delay="0"/>
                                          </p:stCondLst>
                                        </p:cTn>
                                        <p:tgtEl>
                                          <p:spTgt spid="1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3000"/>
                                  </p:stCondLst>
                                  <p:childTnLst>
                                    <p:set>
                                      <p:cBhvr>
                                        <p:cTn id="46" dur="1" fill="hold">
                                          <p:stCondLst>
                                            <p:cond delay="0"/>
                                          </p:stCondLst>
                                        </p:cTn>
                                        <p:tgtEl>
                                          <p:spTgt spid="1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3000"/>
                                  </p:stCondLst>
                                  <p:childTnLst>
                                    <p:set>
                                      <p:cBhvr>
                                        <p:cTn id="50" dur="1" fill="hold">
                                          <p:stCondLst>
                                            <p:cond delay="0"/>
                                          </p:stCondLst>
                                        </p:cTn>
                                        <p:tgtEl>
                                          <p:spTgt spid="1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3000"/>
                                  </p:stCondLst>
                                  <p:childTnLst>
                                    <p:set>
                                      <p:cBhvr>
                                        <p:cTn id="54" dur="1" fill="hold">
                                          <p:stCondLst>
                                            <p:cond delay="0"/>
                                          </p:stCondLst>
                                        </p:cTn>
                                        <p:tgtEl>
                                          <p:spTgt spid="14"/>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3000"/>
                                  </p:stCondLst>
                                  <p:childTnLst>
                                    <p:set>
                                      <p:cBhvr>
                                        <p:cTn id="58" dur="1" fill="hold">
                                          <p:stCondLst>
                                            <p:cond delay="0"/>
                                          </p:stCondLst>
                                        </p:cTn>
                                        <p:tgtEl>
                                          <p:spTgt spid="13"/>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3000"/>
                                  </p:stCondLst>
                                  <p:childTnLst>
                                    <p:set>
                                      <p:cBhvr>
                                        <p:cTn id="6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5060705" y="126999"/>
            <a:ext cx="3808168" cy="5066800"/>
          </a:xfrm>
          <a:prstGeom prst="rect">
            <a:avLst/>
          </a:prstGeom>
        </p:spPr>
      </p:pic>
      <p:pic>
        <p:nvPicPr>
          <p:cNvPr id="6" name="Picture 5"/>
          <p:cNvPicPr>
            <a:picLocks noChangeAspect="1"/>
          </p:cNvPicPr>
          <p:nvPr/>
        </p:nvPicPr>
        <p:blipFill>
          <a:blip r:embed="rId3"/>
          <a:stretch>
            <a:fillRect/>
          </a:stretch>
        </p:blipFill>
        <p:spPr>
          <a:xfrm>
            <a:off x="221956" y="126999"/>
            <a:ext cx="4481523" cy="4481523"/>
          </a:xfrm>
          <a:prstGeom prst="rect">
            <a:avLst/>
          </a:prstGeom>
        </p:spPr>
      </p:pic>
    </p:spTree>
    <p:extLst>
      <p:ext uri="{BB962C8B-B14F-4D97-AF65-F5344CB8AC3E}">
        <p14:creationId xmlns:p14="http://schemas.microsoft.com/office/powerpoint/2010/main" val="2966051598"/>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CO" dirty="0" err="1" smtClean="0"/>
              <a:t>Warm</a:t>
            </a:r>
            <a:r>
              <a:rPr lang="es-CO" dirty="0" smtClean="0"/>
              <a:t> Up</a:t>
            </a:r>
            <a:endParaRPr lang="es-CO" dirty="0"/>
          </a:p>
        </p:txBody>
      </p:sp>
      <p:sp>
        <p:nvSpPr>
          <p:cNvPr id="3" name="Content Placeholder 2"/>
          <p:cNvSpPr>
            <a:spLocks noGrp="1"/>
          </p:cNvSpPr>
          <p:nvPr>
            <p:ph idx="1"/>
          </p:nvPr>
        </p:nvSpPr>
        <p:spPr>
          <a:xfrm>
            <a:off x="467544" y="1916832"/>
            <a:ext cx="8229600" cy="2764904"/>
          </a:xfrm>
        </p:spPr>
        <p:txBody>
          <a:bodyPr/>
          <a:lstStyle/>
          <a:p>
            <a:r>
              <a:rPr lang="en-US" dirty="0"/>
              <a:t>Using all four of the numbers 8, 4, 2, 1 </a:t>
            </a:r>
            <a:r>
              <a:rPr lang="en-US" b="1" i="1" dirty="0"/>
              <a:t>in that order</a:t>
            </a:r>
            <a:r>
              <a:rPr lang="en-US" i="1" dirty="0"/>
              <a:t>,</a:t>
            </a:r>
            <a:r>
              <a:rPr lang="en-US" dirty="0"/>
              <a:t> make equations that equal 0 through 10.  (You may use the operations +, – , × , ÷  in any order and any number of times.)   </a:t>
            </a:r>
            <a:endParaRPr lang="es-CO" dirty="0"/>
          </a:p>
          <a:p>
            <a:r>
              <a:rPr lang="en-US" dirty="0"/>
              <a:t>Example:  8 – 4 + ( 2 × 1 ) = 6 </a:t>
            </a:r>
            <a:endParaRPr lang="es-CO" dirty="0"/>
          </a:p>
        </p:txBody>
      </p:sp>
      <p:pic>
        <p:nvPicPr>
          <p:cNvPr id="4" name="Picture 3" descr="http://www.norock.lhric.org/curric/Image79.gif"/>
          <p:cNvPicPr/>
          <p:nvPr/>
        </p:nvPicPr>
        <p:blipFill>
          <a:blip r:embed="rId2" cstate="print"/>
          <a:srcRect/>
          <a:stretch>
            <a:fillRect/>
          </a:stretch>
        </p:blipFill>
        <p:spPr bwMode="auto">
          <a:xfrm>
            <a:off x="5868144" y="260648"/>
            <a:ext cx="2228850" cy="1581150"/>
          </a:xfrm>
          <a:prstGeom prst="rect">
            <a:avLst/>
          </a:prstGeom>
          <a:noFill/>
          <a:ln w="9525">
            <a:noFill/>
            <a:miter lim="800000"/>
            <a:headEnd/>
            <a:tailEnd/>
          </a:ln>
        </p:spPr>
      </p:pic>
      <p:sp>
        <p:nvSpPr>
          <p:cNvPr id="6" name="TextBox 5"/>
          <p:cNvSpPr txBox="1"/>
          <p:nvPr/>
        </p:nvSpPr>
        <p:spPr>
          <a:xfrm>
            <a:off x="5006970" y="4452168"/>
            <a:ext cx="1722348" cy="2062103"/>
          </a:xfrm>
          <a:prstGeom prst="rect">
            <a:avLst/>
          </a:prstGeom>
          <a:noFill/>
        </p:spPr>
        <p:txBody>
          <a:bodyPr wrap="square" rtlCol="0">
            <a:spAutoFit/>
          </a:bodyPr>
          <a:lstStyle/>
          <a:p>
            <a:r>
              <a:rPr lang="en-US" sz="3200" dirty="0" smtClean="0"/>
              <a:t>= 0</a:t>
            </a:r>
            <a:endParaRPr lang="es-CO" sz="3200" dirty="0"/>
          </a:p>
          <a:p>
            <a:r>
              <a:rPr lang="en-US" sz="3200" dirty="0" smtClean="0"/>
              <a:t>= 1</a:t>
            </a:r>
            <a:endParaRPr lang="es-CO" sz="3200" dirty="0"/>
          </a:p>
          <a:p>
            <a:r>
              <a:rPr lang="en-US" sz="3200" dirty="0" smtClean="0"/>
              <a:t>= 2 </a:t>
            </a:r>
            <a:endParaRPr lang="es-CO" sz="3200" dirty="0"/>
          </a:p>
          <a:p>
            <a:r>
              <a:rPr lang="es-CO" sz="3200" dirty="0" err="1"/>
              <a:t>e</a:t>
            </a:r>
            <a:r>
              <a:rPr lang="es-CO" sz="3200" dirty="0" err="1" smtClean="0"/>
              <a:t>tc</a:t>
            </a:r>
            <a:r>
              <a:rPr lang="es-CO" sz="3200" dirty="0" smtClean="0"/>
              <a:t>…</a:t>
            </a:r>
            <a:endParaRPr lang="es-CO" sz="3200" dirty="0"/>
          </a:p>
        </p:txBody>
      </p:sp>
      <p:pic>
        <p:nvPicPr>
          <p:cNvPr id="7" name="Picture 6" descr="http://www.norock.lhric.org/curric/Image79.gif"/>
          <p:cNvPicPr/>
          <p:nvPr/>
        </p:nvPicPr>
        <p:blipFill>
          <a:blip r:embed="rId2" cstate="print"/>
          <a:srcRect/>
          <a:stretch>
            <a:fillRect/>
          </a:stretch>
        </p:blipFill>
        <p:spPr bwMode="auto">
          <a:xfrm>
            <a:off x="1043608" y="260648"/>
            <a:ext cx="2228850" cy="1581150"/>
          </a:xfrm>
          <a:prstGeom prst="rect">
            <a:avLst/>
          </a:prstGeom>
          <a:noFill/>
          <a:ln w="9525">
            <a:noFill/>
            <a:miter lim="800000"/>
            <a:headEnd/>
            <a:tailEnd/>
          </a:ln>
        </p:spPr>
      </p:pic>
    </p:spTree>
    <p:extLst>
      <p:ext uri="{BB962C8B-B14F-4D97-AF65-F5344CB8AC3E}">
        <p14:creationId xmlns:p14="http://schemas.microsoft.com/office/powerpoint/2010/main" val="2735116297"/>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123728" y="260648"/>
            <a:ext cx="4559903" cy="923330"/>
          </a:xfrm>
          <a:prstGeom prst="rect">
            <a:avLst/>
          </a:prstGeom>
          <a:noFill/>
        </p:spPr>
        <p:txBody>
          <a:bodyPr wrap="none" lIns="91440" tIns="45720" rIns="91440" bIns="45720">
            <a:spAutoFit/>
          </a:bodyPr>
          <a:lstStyle/>
          <a:p>
            <a:pPr algn="ctr"/>
            <a:r>
              <a:rPr lang="en-US" sz="5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Class project</a:t>
            </a:r>
            <a:endParaRPr lang="en-US"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pic>
        <p:nvPicPr>
          <p:cNvPr id="2" name="Picture 1"/>
          <p:cNvPicPr>
            <a:picLocks noChangeAspect="1"/>
          </p:cNvPicPr>
          <p:nvPr/>
        </p:nvPicPr>
        <p:blipFill>
          <a:blip r:embed="rId2"/>
          <a:stretch>
            <a:fillRect/>
          </a:stretch>
        </p:blipFill>
        <p:spPr>
          <a:xfrm>
            <a:off x="2871116" y="4419600"/>
            <a:ext cx="5651500" cy="1993900"/>
          </a:xfrm>
          <a:prstGeom prst="rect">
            <a:avLst/>
          </a:prstGeom>
        </p:spPr>
      </p:pic>
      <p:sp>
        <p:nvSpPr>
          <p:cNvPr id="9" name="TextBox 8"/>
          <p:cNvSpPr txBox="1"/>
          <p:nvPr/>
        </p:nvSpPr>
        <p:spPr>
          <a:xfrm>
            <a:off x="395536" y="1268760"/>
            <a:ext cx="8280920" cy="4062651"/>
          </a:xfrm>
          <a:prstGeom prst="rect">
            <a:avLst/>
          </a:prstGeom>
          <a:noFill/>
        </p:spPr>
        <p:txBody>
          <a:bodyPr wrap="square" rtlCol="0">
            <a:spAutoFit/>
          </a:bodyPr>
          <a:lstStyle/>
          <a:p>
            <a:r>
              <a:rPr lang="en-US" sz="4000" dirty="0"/>
              <a:t>Using only and all of the digits 9, 8, 4, </a:t>
            </a:r>
            <a:r>
              <a:rPr lang="en-US" sz="4000" dirty="0" smtClean="0"/>
              <a:t>1 (in any order) </a:t>
            </a:r>
            <a:r>
              <a:rPr lang="en-US" sz="4000" dirty="0"/>
              <a:t>make equations using the following operations </a:t>
            </a:r>
            <a:r>
              <a:rPr lang="en-US" sz="4000" dirty="0" smtClean="0"/>
              <a:t>(+ </a:t>
            </a:r>
            <a:r>
              <a:rPr lang="en-US" sz="4000" dirty="0"/>
              <a:t>- / * </a:t>
            </a:r>
            <a:r>
              <a:rPr lang="en-US" sz="4000" dirty="0" smtClean="0"/>
              <a:t>^ </a:t>
            </a:r>
            <a:r>
              <a:rPr lang="en-US" sz="4000" dirty="0"/>
              <a:t>or square </a:t>
            </a:r>
            <a:r>
              <a:rPr lang="en-US" sz="4000" dirty="0" smtClean="0"/>
              <a:t>root)  that </a:t>
            </a:r>
            <a:r>
              <a:rPr lang="en-US" sz="4000" dirty="0"/>
              <a:t>equals 1, 2, 3, …, 98, 99, 100. </a:t>
            </a:r>
            <a:r>
              <a:rPr lang="en-US" sz="4000" dirty="0" smtClean="0"/>
              <a:t>Remember to follow </a:t>
            </a:r>
            <a:r>
              <a:rPr lang="en-US" sz="4000" dirty="0"/>
              <a:t>the order of operations. </a:t>
            </a:r>
            <a:endParaRPr lang="es-CO" sz="4000" dirty="0"/>
          </a:p>
          <a:p>
            <a:endParaRPr lang="es-CO" dirty="0"/>
          </a:p>
        </p:txBody>
      </p:sp>
    </p:spTree>
    <p:extLst>
      <p:ext uri="{BB962C8B-B14F-4D97-AF65-F5344CB8AC3E}">
        <p14:creationId xmlns:p14="http://schemas.microsoft.com/office/powerpoint/2010/main" val="3894112080"/>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16632"/>
            <a:ext cx="8820472" cy="1143000"/>
          </a:xfrm>
          <a:solidFill>
            <a:srgbClr val="CCFFCC"/>
          </a:solidFill>
        </p:spPr>
        <p:txBody>
          <a:bodyPr>
            <a:normAutofit fontScale="90000"/>
          </a:bodyPr>
          <a:lstStyle/>
          <a:p>
            <a:r>
              <a:rPr lang="es-CO" dirty="0" smtClean="0"/>
              <a:t>Extension or Second Day of Numer Sense</a:t>
            </a:r>
            <a:endParaRPr lang="es-CO" dirty="0"/>
          </a:p>
        </p:txBody>
      </p:sp>
      <p:sp>
        <p:nvSpPr>
          <p:cNvPr id="4" name="TextBox 3"/>
          <p:cNvSpPr txBox="1"/>
          <p:nvPr/>
        </p:nvSpPr>
        <p:spPr>
          <a:xfrm>
            <a:off x="323528" y="980728"/>
            <a:ext cx="8496944" cy="5293756"/>
          </a:xfrm>
          <a:prstGeom prst="rect">
            <a:avLst/>
          </a:prstGeom>
          <a:noFill/>
        </p:spPr>
        <p:txBody>
          <a:bodyPr wrap="square" rtlCol="0">
            <a:spAutoFit/>
          </a:bodyPr>
          <a:lstStyle/>
          <a:p>
            <a:r>
              <a:rPr lang="es-CO" sz="3200" dirty="0" smtClean="0"/>
              <a:t>“9 Clock”  Rules:  Build a mathematical clock with the hours represented by the number nine.  In </a:t>
            </a:r>
            <a:r>
              <a:rPr lang="es-CO" sz="3200" dirty="0" err="1" smtClean="0"/>
              <a:t>other</a:t>
            </a:r>
            <a:r>
              <a:rPr lang="es-CO" sz="3200" dirty="0" smtClean="0"/>
              <a:t> </a:t>
            </a:r>
            <a:r>
              <a:rPr lang="es-CO" sz="3200" dirty="0" err="1" smtClean="0"/>
              <a:t>words</a:t>
            </a:r>
            <a:r>
              <a:rPr lang="es-CO" sz="3200" dirty="0" smtClean="0"/>
              <a:t>, </a:t>
            </a:r>
            <a:r>
              <a:rPr lang="es-CO" sz="3200" dirty="0" err="1" smtClean="0"/>
              <a:t>build</a:t>
            </a:r>
            <a:r>
              <a:rPr lang="es-CO" sz="3200" dirty="0" smtClean="0"/>
              <a:t> </a:t>
            </a:r>
            <a:r>
              <a:rPr lang="es-CO" sz="3200" dirty="0" err="1" smtClean="0"/>
              <a:t>numerical</a:t>
            </a:r>
            <a:r>
              <a:rPr lang="es-CO" sz="3200" dirty="0" smtClean="0"/>
              <a:t> </a:t>
            </a:r>
            <a:r>
              <a:rPr lang="es-CO" sz="3200" dirty="0" err="1" smtClean="0"/>
              <a:t>equations</a:t>
            </a:r>
            <a:r>
              <a:rPr lang="es-CO" sz="3200" dirty="0" smtClean="0"/>
              <a:t>, #1-12 </a:t>
            </a:r>
            <a:r>
              <a:rPr lang="es-CO" sz="3200" dirty="0" err="1" smtClean="0"/>
              <a:t>using</a:t>
            </a:r>
            <a:r>
              <a:rPr lang="es-CO" sz="3200" dirty="0" smtClean="0"/>
              <a:t> </a:t>
            </a:r>
            <a:r>
              <a:rPr lang="es-CO" sz="3200" dirty="0" err="1" smtClean="0"/>
              <a:t>only</a:t>
            </a:r>
            <a:r>
              <a:rPr lang="es-CO" sz="3200" dirty="0" smtClean="0"/>
              <a:t> </a:t>
            </a:r>
            <a:r>
              <a:rPr lang="es-CO" sz="3200" dirty="0" err="1" smtClean="0"/>
              <a:t>the</a:t>
            </a:r>
            <a:r>
              <a:rPr lang="es-CO" sz="3200" dirty="0" smtClean="0"/>
              <a:t> </a:t>
            </a:r>
            <a:r>
              <a:rPr lang="es-CO" sz="3200" dirty="0" err="1" smtClean="0"/>
              <a:t>number</a:t>
            </a:r>
            <a:r>
              <a:rPr lang="es-CO" sz="3200" dirty="0" smtClean="0"/>
              <a:t> </a:t>
            </a:r>
            <a:r>
              <a:rPr lang="es-CO" sz="3200" dirty="0" err="1" smtClean="0"/>
              <a:t>nine</a:t>
            </a:r>
            <a:r>
              <a:rPr lang="es-CO" sz="3200" dirty="0" smtClean="0"/>
              <a:t> (as </a:t>
            </a:r>
            <a:r>
              <a:rPr lang="es-CO" sz="3200" dirty="0" err="1" smtClean="0"/>
              <a:t>many</a:t>
            </a:r>
            <a:r>
              <a:rPr lang="es-CO" sz="3200" dirty="0" smtClean="0"/>
              <a:t> times as </a:t>
            </a:r>
            <a:r>
              <a:rPr lang="es-CO" sz="3200" dirty="0" err="1" smtClean="0"/>
              <a:t>you</a:t>
            </a:r>
            <a:r>
              <a:rPr lang="es-CO" sz="3200" dirty="0" smtClean="0"/>
              <a:t> </a:t>
            </a:r>
            <a:r>
              <a:rPr lang="es-CO" sz="3200" dirty="0" err="1" smtClean="0"/>
              <a:t>want</a:t>
            </a:r>
            <a:r>
              <a:rPr lang="es-CO" sz="3200" dirty="0" smtClean="0"/>
              <a:t>). </a:t>
            </a:r>
          </a:p>
          <a:p>
            <a:endParaRPr lang="es-CO" sz="3200" dirty="0"/>
          </a:p>
          <a:p>
            <a:endParaRPr lang="es-CO" sz="3200" dirty="0" smtClean="0"/>
          </a:p>
          <a:p>
            <a:endParaRPr lang="es-CO" sz="3200" dirty="0"/>
          </a:p>
          <a:p>
            <a:r>
              <a:rPr lang="es-CO" sz="3200" dirty="0" smtClean="0"/>
              <a:t>Do not repeat the number </a:t>
            </a:r>
          </a:p>
          <a:p>
            <a:r>
              <a:rPr lang="es-CO" sz="3200" dirty="0" smtClean="0"/>
              <a:t>nine more than three times.  </a:t>
            </a:r>
            <a:endParaRPr lang="es-CO" sz="3200" dirty="0"/>
          </a:p>
          <a:p>
            <a:endParaRPr lang="es-CO" dirty="0" smtClean="0"/>
          </a:p>
        </p:txBody>
      </p:sp>
      <p:pic>
        <p:nvPicPr>
          <p:cNvPr id="16386" name="Picture 2" descr="C:\Users\Shenry\AppData\Local\Microsoft\Windows\Temporary Internet Files\Content.IE5\GWK25SHZ\MC900441468[1].png"/>
          <p:cNvPicPr>
            <a:picLocks noChangeAspect="1" noChangeArrowheads="1"/>
          </p:cNvPicPr>
          <p:nvPr/>
        </p:nvPicPr>
        <p:blipFill>
          <a:blip r:embed="rId2" cstate="print"/>
          <a:srcRect/>
          <a:stretch>
            <a:fillRect/>
          </a:stretch>
        </p:blipFill>
        <p:spPr bwMode="auto">
          <a:xfrm>
            <a:off x="4906379" y="3161063"/>
            <a:ext cx="3528129" cy="3432774"/>
          </a:xfrm>
          <a:prstGeom prst="rect">
            <a:avLst/>
          </a:prstGeom>
          <a:noFill/>
        </p:spPr>
      </p:pic>
      <p:pic>
        <p:nvPicPr>
          <p:cNvPr id="3" name="Picture 2"/>
          <p:cNvPicPr>
            <a:picLocks noChangeAspect="1"/>
          </p:cNvPicPr>
          <p:nvPr/>
        </p:nvPicPr>
        <p:blipFill>
          <a:blip r:embed="rId3"/>
          <a:stretch>
            <a:fillRect/>
          </a:stretch>
        </p:blipFill>
        <p:spPr>
          <a:xfrm>
            <a:off x="510376" y="3452227"/>
            <a:ext cx="2117408" cy="1588056"/>
          </a:xfrm>
          <a:prstGeom prst="rect">
            <a:avLst/>
          </a:prstGeom>
        </p:spPr>
      </p:pic>
    </p:spTree>
    <p:extLst>
      <p:ext uri="{BB962C8B-B14F-4D97-AF65-F5344CB8AC3E}">
        <p14:creationId xmlns:p14="http://schemas.microsoft.com/office/powerpoint/2010/main" val="2653156049"/>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307082"/>
            <a:ext cx="8229600" cy="4525963"/>
          </a:xfrm>
        </p:spPr>
        <p:txBody>
          <a:bodyPr/>
          <a:lstStyle/>
          <a:p>
            <a:r>
              <a:rPr lang="en-US" dirty="0"/>
              <a:t>W</a:t>
            </a:r>
            <a:r>
              <a:rPr lang="en-US" dirty="0" smtClean="0"/>
              <a:t>rite </a:t>
            </a:r>
            <a:r>
              <a:rPr lang="en-US" dirty="0"/>
              <a:t>a mathematical problem with an answer of </a:t>
            </a:r>
            <a:r>
              <a:rPr lang="en-US" dirty="0" smtClean="0"/>
              <a:t>1, 2, 3, 4, etc. until 20 using </a:t>
            </a:r>
            <a:r>
              <a:rPr lang="en-US" dirty="0"/>
              <a:t>exactly four fours</a:t>
            </a:r>
            <a:r>
              <a:rPr lang="en-US" dirty="0" smtClean="0"/>
              <a:t>, and </a:t>
            </a:r>
            <a:r>
              <a:rPr lang="en-US" dirty="0"/>
              <a:t>no other numbers</a:t>
            </a:r>
            <a:r>
              <a:rPr lang="en-US" dirty="0" smtClean="0"/>
              <a:t>.</a:t>
            </a:r>
          </a:p>
          <a:p>
            <a:r>
              <a:rPr lang="en-US" dirty="0" smtClean="0"/>
              <a:t>Use </a:t>
            </a:r>
            <a:r>
              <a:rPr lang="en-US" dirty="0"/>
              <a:t>the numbers 1,2,3, and 4 only, to write math </a:t>
            </a:r>
            <a:r>
              <a:rPr lang="en-US" dirty="0" smtClean="0"/>
              <a:t>problems with </a:t>
            </a:r>
            <a:r>
              <a:rPr lang="en-US" dirty="0"/>
              <a:t>the answers of 1,2,3,4,5,6,7,8,9,10,11, and 12. Encourage them </a:t>
            </a:r>
            <a:r>
              <a:rPr lang="en-US" dirty="0" smtClean="0"/>
              <a:t>to come </a:t>
            </a:r>
            <a:r>
              <a:rPr lang="en-US" dirty="0"/>
              <a:t>up with more than one solution.</a:t>
            </a:r>
          </a:p>
        </p:txBody>
      </p:sp>
      <p:pic>
        <p:nvPicPr>
          <p:cNvPr id="4" name="Picture 3"/>
          <p:cNvPicPr>
            <a:picLocks noChangeAspect="1"/>
          </p:cNvPicPr>
          <p:nvPr/>
        </p:nvPicPr>
        <p:blipFill>
          <a:blip r:embed="rId2"/>
          <a:stretch>
            <a:fillRect/>
          </a:stretch>
        </p:blipFill>
        <p:spPr>
          <a:xfrm>
            <a:off x="1434962" y="268468"/>
            <a:ext cx="6007771" cy="2132451"/>
          </a:xfrm>
          <a:prstGeom prst="rect">
            <a:avLst/>
          </a:prstGeom>
        </p:spPr>
      </p:pic>
    </p:spTree>
    <p:extLst>
      <p:ext uri="{BB962C8B-B14F-4D97-AF65-F5344CB8AC3E}">
        <p14:creationId xmlns:p14="http://schemas.microsoft.com/office/powerpoint/2010/main" val="309287237"/>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82884" y="297655"/>
            <a:ext cx="8320290" cy="6240218"/>
          </a:xfrm>
          <a:prstGeom prst="rect">
            <a:avLst/>
          </a:prstGeom>
        </p:spPr>
      </p:pic>
    </p:spTree>
    <p:extLst>
      <p:ext uri="{BB962C8B-B14F-4D97-AF65-F5344CB8AC3E}">
        <p14:creationId xmlns:p14="http://schemas.microsoft.com/office/powerpoint/2010/main" val="20429301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3">
              <a:lumMod val="60000"/>
              <a:lumOff val="40000"/>
            </a:schemeClr>
          </a:solidFill>
        </p:spPr>
        <p:txBody>
          <a:bodyPr/>
          <a:lstStyle/>
          <a:p>
            <a:r>
              <a:rPr lang="en-US" dirty="0" smtClean="0"/>
              <a:t>Hybrid Course</a:t>
            </a:r>
            <a:endParaRPr lang="en-US" dirty="0"/>
          </a:p>
        </p:txBody>
      </p:sp>
      <p:sp>
        <p:nvSpPr>
          <p:cNvPr id="3" name="Content Placeholder 2"/>
          <p:cNvSpPr>
            <a:spLocks noGrp="1"/>
          </p:cNvSpPr>
          <p:nvPr>
            <p:ph idx="1"/>
          </p:nvPr>
        </p:nvSpPr>
        <p:spPr>
          <a:xfrm>
            <a:off x="457200" y="1600200"/>
            <a:ext cx="8229600" cy="4000717"/>
          </a:xfrm>
        </p:spPr>
        <p:txBody>
          <a:bodyPr/>
          <a:lstStyle/>
          <a:p>
            <a:pPr marL="0" indent="0">
              <a:buNone/>
            </a:pPr>
            <a:r>
              <a:rPr lang="en-US" dirty="0" smtClean="0"/>
              <a:t>Timeframe:  30 minutes per task</a:t>
            </a:r>
          </a:p>
          <a:p>
            <a:pPr marL="0" indent="0">
              <a:buNone/>
            </a:pPr>
            <a:r>
              <a:rPr lang="en-US" dirty="0" smtClean="0"/>
              <a:t>Task:  Create online a portfolio of mathematical tasks that use </a:t>
            </a:r>
            <a:r>
              <a:rPr lang="en-US" dirty="0" err="1" smtClean="0"/>
              <a:t>manipulatives</a:t>
            </a:r>
            <a:r>
              <a:rPr lang="en-US" dirty="0" smtClean="0"/>
              <a:t> to engage students in their mathematical development.   </a:t>
            </a:r>
          </a:p>
          <a:p>
            <a:pPr marL="0" indent="0">
              <a:buNone/>
            </a:pPr>
            <a:r>
              <a:rPr lang="en-US" dirty="0" smtClean="0"/>
              <a:t>Deadline:  Post the link to your online portfolio by the beginning of class, May 15</a:t>
            </a:r>
            <a:r>
              <a:rPr lang="en-US" baseline="30000" dirty="0" smtClean="0"/>
              <a:t>th</a:t>
            </a:r>
            <a:r>
              <a:rPr lang="en-US" dirty="0" smtClean="0"/>
              <a:t>, 2015.  </a:t>
            </a:r>
          </a:p>
          <a:p>
            <a:pPr marL="0" indent="0">
              <a:buNone/>
            </a:pPr>
            <a:r>
              <a:rPr lang="en-US" dirty="0" smtClean="0"/>
              <a:t>Gallery Walk:  May 15</a:t>
            </a:r>
            <a:r>
              <a:rPr lang="en-US" baseline="30000" dirty="0" smtClean="0"/>
              <a:t>th</a:t>
            </a:r>
            <a:r>
              <a:rPr lang="en-US" dirty="0" smtClean="0"/>
              <a:t>, 2015</a:t>
            </a:r>
            <a:endParaRPr lang="en-US" dirty="0"/>
          </a:p>
        </p:txBody>
      </p:sp>
    </p:spTree>
    <p:extLst>
      <p:ext uri="{BB962C8B-B14F-4D97-AF65-F5344CB8AC3E}">
        <p14:creationId xmlns:p14="http://schemas.microsoft.com/office/powerpoint/2010/main" val="41158599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C3D69B"/>
          </a:solidFill>
        </p:spPr>
        <p:txBody>
          <a:bodyPr/>
          <a:lstStyle/>
          <a:p>
            <a:r>
              <a:rPr lang="en-US" dirty="0" smtClean="0"/>
              <a:t>Minimum Requirements</a:t>
            </a:r>
            <a:endParaRPr lang="en-US" dirty="0"/>
          </a:p>
        </p:txBody>
      </p:sp>
      <p:sp>
        <p:nvSpPr>
          <p:cNvPr id="3" name="Content Placeholder 2"/>
          <p:cNvSpPr>
            <a:spLocks noGrp="1"/>
          </p:cNvSpPr>
          <p:nvPr>
            <p:ph idx="1"/>
          </p:nvPr>
        </p:nvSpPr>
        <p:spPr>
          <a:xfrm>
            <a:off x="686190" y="1933340"/>
            <a:ext cx="8229600" cy="4625354"/>
          </a:xfrm>
        </p:spPr>
        <p:txBody>
          <a:bodyPr>
            <a:noAutofit/>
          </a:bodyPr>
          <a:lstStyle/>
          <a:p>
            <a:pPr marL="514350" indent="-514350">
              <a:buFont typeface="+mj-lt"/>
              <a:buAutoNum type="alphaLcParenR"/>
            </a:pPr>
            <a:r>
              <a:rPr lang="en-US" sz="4000" dirty="0" smtClean="0"/>
              <a:t>Image of manipulative</a:t>
            </a:r>
          </a:p>
          <a:p>
            <a:pPr marL="514350" indent="-514350">
              <a:buFont typeface="+mj-lt"/>
              <a:buAutoNum type="alphaLcParenR"/>
            </a:pPr>
            <a:r>
              <a:rPr lang="en-US" sz="4000" dirty="0" smtClean="0"/>
              <a:t>Mathematical task</a:t>
            </a:r>
          </a:p>
          <a:p>
            <a:pPr marL="514350" indent="-514350">
              <a:buFont typeface="+mj-lt"/>
              <a:buAutoNum type="alphaLcParenR"/>
            </a:pPr>
            <a:r>
              <a:rPr lang="en-US" sz="4000" dirty="0" smtClean="0"/>
              <a:t>Appropriate grade range</a:t>
            </a:r>
          </a:p>
          <a:p>
            <a:pPr marL="514350" indent="-514350">
              <a:buFont typeface="+mj-lt"/>
              <a:buAutoNum type="alphaLcParenR"/>
            </a:pPr>
            <a:r>
              <a:rPr lang="en-US" sz="4000" dirty="0" smtClean="0"/>
              <a:t>Topic(s) that the task develops</a:t>
            </a:r>
          </a:p>
          <a:p>
            <a:pPr marL="514350" indent="-514350">
              <a:buFont typeface="+mj-lt"/>
              <a:buAutoNum type="alphaLcParenR"/>
            </a:pPr>
            <a:r>
              <a:rPr lang="en-US" sz="4000" dirty="0" smtClean="0"/>
              <a:t>Solution</a:t>
            </a:r>
          </a:p>
          <a:p>
            <a:pPr marL="514350" indent="-514350">
              <a:buFont typeface="+mj-lt"/>
              <a:buAutoNum type="alphaLcParenR"/>
            </a:pPr>
            <a:r>
              <a:rPr lang="en-US" sz="4000" dirty="0" smtClean="0"/>
              <a:t>Cite your source(s)</a:t>
            </a:r>
            <a:endParaRPr lang="en-US" sz="4000" dirty="0"/>
          </a:p>
        </p:txBody>
      </p:sp>
    </p:spTree>
    <p:extLst>
      <p:ext uri="{BB962C8B-B14F-4D97-AF65-F5344CB8AC3E}">
        <p14:creationId xmlns:p14="http://schemas.microsoft.com/office/powerpoint/2010/main" val="13118840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Review Info for next week</a:t>
            </a:r>
            <a:r>
              <a:rPr lang="en-US" dirty="0"/>
              <a:t> </a:t>
            </a:r>
            <a:br>
              <a:rPr lang="en-US" dirty="0"/>
            </a:br>
            <a:endParaRPr lang="en-US" dirty="0"/>
          </a:p>
        </p:txBody>
      </p:sp>
      <p:pic>
        <p:nvPicPr>
          <p:cNvPr id="4" name="Picture 3"/>
          <p:cNvPicPr>
            <a:picLocks noChangeAspect="1"/>
          </p:cNvPicPr>
          <p:nvPr/>
        </p:nvPicPr>
        <p:blipFill>
          <a:blip r:embed="rId2"/>
          <a:stretch>
            <a:fillRect/>
          </a:stretch>
        </p:blipFill>
        <p:spPr>
          <a:xfrm>
            <a:off x="1577646" y="3005023"/>
            <a:ext cx="6678364" cy="3225464"/>
          </a:xfrm>
          <a:prstGeom prst="rect">
            <a:avLst/>
          </a:prstGeom>
        </p:spPr>
      </p:pic>
      <p:pic>
        <p:nvPicPr>
          <p:cNvPr id="6" name="Picture 5"/>
          <p:cNvPicPr>
            <a:picLocks noChangeAspect="1"/>
          </p:cNvPicPr>
          <p:nvPr/>
        </p:nvPicPr>
        <p:blipFill>
          <a:blip r:embed="rId3"/>
          <a:stretch>
            <a:fillRect/>
          </a:stretch>
        </p:blipFill>
        <p:spPr>
          <a:xfrm>
            <a:off x="2372104" y="1039910"/>
            <a:ext cx="4227177" cy="1607952"/>
          </a:xfrm>
          <a:prstGeom prst="rect">
            <a:avLst/>
          </a:prstGeom>
        </p:spPr>
      </p:pic>
    </p:spTree>
    <p:extLst>
      <p:ext uri="{BB962C8B-B14F-4D97-AF65-F5344CB8AC3E}">
        <p14:creationId xmlns:p14="http://schemas.microsoft.com/office/powerpoint/2010/main" val="1244885433"/>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844278570"/>
              </p:ext>
            </p:extLst>
          </p:nvPr>
        </p:nvGraphicFramePr>
        <p:xfrm>
          <a:off x="-5728" y="2667000"/>
          <a:ext cx="9149728" cy="3912869"/>
        </p:xfrm>
        <a:graphic>
          <a:graphicData uri="http://schemas.openxmlformats.org/drawingml/2006/table">
            <a:tbl>
              <a:tblPr firstRow="1" firstCol="1" bandRow="1"/>
              <a:tblGrid>
                <a:gridCol w="516037"/>
                <a:gridCol w="4664178"/>
                <a:gridCol w="1587806"/>
                <a:gridCol w="2381707"/>
              </a:tblGrid>
              <a:tr h="44853">
                <a:tc>
                  <a:txBody>
                    <a:bodyPr/>
                    <a:lstStyle/>
                    <a:p>
                      <a:pPr marL="0" marR="0">
                        <a:lnSpc>
                          <a:spcPct val="115000"/>
                        </a:lnSpc>
                        <a:spcBef>
                          <a:spcPts val="0"/>
                        </a:spcBef>
                        <a:spcAft>
                          <a:spcPts val="0"/>
                        </a:spcAft>
                      </a:pPr>
                      <a:r>
                        <a:rPr lang="en-US" sz="1600" b="1" dirty="0">
                          <a:effectLst/>
                          <a:latin typeface="Times New Roman"/>
                          <a:ea typeface="Calibri"/>
                          <a:cs typeface="Times New Roman"/>
                        </a:rPr>
                        <a:t> </a:t>
                      </a:r>
                      <a:endParaRPr lang="en-US"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400" b="1" dirty="0">
                          <a:effectLst/>
                          <a:latin typeface="Times New Roman"/>
                          <a:ea typeface="Calibri"/>
                          <a:cs typeface="Times New Roman"/>
                        </a:rPr>
                        <a:t>Activity</a:t>
                      </a:r>
                      <a:endParaRPr lang="en-US" sz="2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400" b="1">
                          <a:effectLst/>
                          <a:latin typeface="Times New Roman"/>
                          <a:ea typeface="Calibri"/>
                          <a:cs typeface="Times New Roman"/>
                        </a:rPr>
                        <a:t>Minutes</a:t>
                      </a:r>
                      <a:endParaRPr lang="en-US" sz="24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400" b="1">
                          <a:effectLst/>
                          <a:latin typeface="Times New Roman"/>
                          <a:ea typeface="Calibri"/>
                          <a:cs typeface="Times New Roman"/>
                        </a:rPr>
                        <a:t>Time</a:t>
                      </a:r>
                      <a:endParaRPr lang="en-US" sz="24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5099">
                <a:tc>
                  <a:txBody>
                    <a:bodyPr/>
                    <a:lstStyle/>
                    <a:p>
                      <a:pPr marL="0" marR="0">
                        <a:lnSpc>
                          <a:spcPct val="115000"/>
                        </a:lnSpc>
                        <a:spcBef>
                          <a:spcPts val="0"/>
                        </a:spcBef>
                        <a:spcAft>
                          <a:spcPts val="0"/>
                        </a:spcAft>
                      </a:pPr>
                      <a:r>
                        <a:rPr lang="en-US" sz="2800" dirty="0">
                          <a:effectLst/>
                          <a:latin typeface="Times New Roman"/>
                          <a:ea typeface="Calibri"/>
                          <a:cs typeface="Times New Roman"/>
                        </a:rPr>
                        <a:t>1</a:t>
                      </a:r>
                      <a:endParaRPr lang="en-US" sz="2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2800" dirty="0" smtClean="0">
                          <a:effectLst/>
                          <a:latin typeface="Times"/>
                          <a:ea typeface="Calibri"/>
                          <a:cs typeface="Arial"/>
                        </a:rPr>
                        <a:t>Have </a:t>
                      </a:r>
                      <a:r>
                        <a:rPr lang="en-US" sz="2800" dirty="0">
                          <a:effectLst/>
                          <a:latin typeface="Times"/>
                          <a:ea typeface="Calibri"/>
                          <a:cs typeface="Arial"/>
                        </a:rPr>
                        <a:t>you ever?</a:t>
                      </a:r>
                      <a:endParaRPr lang="en-US" sz="2800" dirty="0">
                        <a:effectLst/>
                        <a:latin typeface="Calibri"/>
                        <a:ea typeface="Calibri"/>
                        <a:cs typeface="Times New Roman"/>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2800">
                          <a:effectLst/>
                          <a:latin typeface="Arial"/>
                          <a:ea typeface="Calibri"/>
                          <a:cs typeface="Times New Roman"/>
                        </a:rPr>
                        <a:t>15 min</a:t>
                      </a:r>
                      <a:endParaRPr lang="en-US" sz="2800">
                        <a:effectLst/>
                        <a:latin typeface="Calibri"/>
                        <a:ea typeface="Calibri"/>
                        <a:cs typeface="Times New Roman"/>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2800">
                          <a:effectLst/>
                          <a:latin typeface="Arial"/>
                          <a:ea typeface="Calibri"/>
                          <a:cs typeface="Times New Roman"/>
                        </a:rPr>
                        <a:t>7:30 – 7:45</a:t>
                      </a:r>
                      <a:endParaRPr lang="en-US" sz="2800">
                        <a:effectLst/>
                        <a:latin typeface="Calibri"/>
                        <a:ea typeface="Calibri"/>
                        <a:cs typeface="Times New Roman"/>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1526">
                <a:tc>
                  <a:txBody>
                    <a:bodyPr/>
                    <a:lstStyle/>
                    <a:p>
                      <a:pPr marL="0" marR="0">
                        <a:lnSpc>
                          <a:spcPct val="115000"/>
                        </a:lnSpc>
                        <a:spcBef>
                          <a:spcPts val="0"/>
                        </a:spcBef>
                        <a:spcAft>
                          <a:spcPts val="0"/>
                        </a:spcAft>
                      </a:pPr>
                      <a:r>
                        <a:rPr lang="en-US" sz="2800" dirty="0">
                          <a:effectLst/>
                          <a:latin typeface="Times New Roman"/>
                          <a:ea typeface="Calibri"/>
                          <a:cs typeface="Times New Roman"/>
                        </a:rPr>
                        <a:t>2</a:t>
                      </a:r>
                      <a:endParaRPr lang="en-US" sz="2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102870">
                        <a:lnSpc>
                          <a:spcPct val="115000"/>
                        </a:lnSpc>
                        <a:spcBef>
                          <a:spcPts val="0"/>
                        </a:spcBef>
                        <a:spcAft>
                          <a:spcPts val="0"/>
                        </a:spcAft>
                      </a:pPr>
                      <a:r>
                        <a:rPr lang="en-US" sz="2800" dirty="0" smtClean="0">
                          <a:effectLst/>
                          <a:latin typeface="Times"/>
                          <a:ea typeface="Calibri"/>
                          <a:cs typeface="Times New Roman"/>
                        </a:rPr>
                        <a:t>Syllabus</a:t>
                      </a:r>
                      <a:r>
                        <a:rPr lang="en-US" sz="2800" baseline="0" dirty="0" smtClean="0">
                          <a:effectLst/>
                          <a:latin typeface="Times"/>
                          <a:ea typeface="Calibri"/>
                          <a:cs typeface="Times New Roman"/>
                        </a:rPr>
                        <a:t> Review</a:t>
                      </a:r>
                      <a:endParaRPr lang="en-US" sz="2800" dirty="0">
                        <a:effectLst/>
                        <a:latin typeface="Calibri"/>
                        <a:ea typeface="Calibri"/>
                        <a:cs typeface="Times New Roman"/>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2800">
                          <a:effectLst/>
                          <a:latin typeface="Arial"/>
                          <a:ea typeface="Calibri"/>
                          <a:cs typeface="Times New Roman"/>
                        </a:rPr>
                        <a:t>30 min</a:t>
                      </a:r>
                      <a:endParaRPr lang="en-US" sz="2800">
                        <a:effectLst/>
                        <a:latin typeface="Calibri"/>
                        <a:ea typeface="Calibri"/>
                        <a:cs typeface="Times New Roman"/>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2800">
                          <a:effectLst/>
                          <a:latin typeface="Arial"/>
                          <a:ea typeface="Calibri"/>
                          <a:cs typeface="Times New Roman"/>
                        </a:rPr>
                        <a:t>7:45 – 8:15</a:t>
                      </a:r>
                      <a:endParaRPr lang="en-US" sz="2800">
                        <a:effectLst/>
                        <a:latin typeface="Calibri"/>
                        <a:ea typeface="Calibri"/>
                        <a:cs typeface="Times New Roman"/>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1526">
                <a:tc>
                  <a:txBody>
                    <a:bodyPr/>
                    <a:lstStyle/>
                    <a:p>
                      <a:pPr marL="0" marR="0">
                        <a:lnSpc>
                          <a:spcPct val="115000"/>
                        </a:lnSpc>
                        <a:spcBef>
                          <a:spcPts val="0"/>
                        </a:spcBef>
                        <a:spcAft>
                          <a:spcPts val="0"/>
                        </a:spcAft>
                      </a:pPr>
                      <a:r>
                        <a:rPr lang="en-US" sz="2800" dirty="0">
                          <a:effectLst/>
                          <a:latin typeface="Times New Roman"/>
                          <a:ea typeface="Calibri"/>
                          <a:cs typeface="Times New Roman"/>
                        </a:rPr>
                        <a:t>3</a:t>
                      </a:r>
                      <a:endParaRPr lang="en-US" sz="2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102870">
                        <a:lnSpc>
                          <a:spcPct val="115000"/>
                        </a:lnSpc>
                        <a:spcBef>
                          <a:spcPts val="0"/>
                        </a:spcBef>
                        <a:spcAft>
                          <a:spcPts val="0"/>
                        </a:spcAft>
                      </a:pPr>
                      <a:r>
                        <a:rPr lang="en-US" sz="2800" dirty="0">
                          <a:effectLst/>
                          <a:latin typeface="Times"/>
                          <a:ea typeface="Calibri"/>
                          <a:cs typeface="Arial"/>
                        </a:rPr>
                        <a:t>R &amp;R </a:t>
                      </a:r>
                      <a:r>
                        <a:rPr lang="en-US" sz="2800" dirty="0" smtClean="0">
                          <a:effectLst/>
                          <a:latin typeface="Times"/>
                          <a:ea typeface="Calibri"/>
                          <a:cs typeface="Arial"/>
                        </a:rPr>
                        <a:t>Model</a:t>
                      </a:r>
                      <a:endParaRPr lang="en-US" sz="2800" dirty="0">
                        <a:effectLst/>
                        <a:latin typeface="Calibri"/>
                        <a:ea typeface="Calibri"/>
                        <a:cs typeface="Times New Roman"/>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2800" dirty="0">
                          <a:effectLst/>
                          <a:latin typeface="Arial"/>
                          <a:ea typeface="Calibri"/>
                          <a:cs typeface="Times New Roman"/>
                        </a:rPr>
                        <a:t>40 min    </a:t>
                      </a:r>
                      <a:endParaRPr lang="en-US" sz="2800" dirty="0">
                        <a:effectLst/>
                        <a:latin typeface="Calibri"/>
                        <a:ea typeface="Calibri"/>
                        <a:cs typeface="Times New Roman"/>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2800">
                          <a:effectLst/>
                          <a:latin typeface="Arial"/>
                          <a:ea typeface="Calibri"/>
                          <a:cs typeface="Times New Roman"/>
                        </a:rPr>
                        <a:t>8:15 – 8:55</a:t>
                      </a:r>
                      <a:endParaRPr lang="en-US" sz="2800">
                        <a:effectLst/>
                        <a:latin typeface="Calibri"/>
                        <a:ea typeface="Calibri"/>
                        <a:cs typeface="Times New Roman"/>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1526">
                <a:tc>
                  <a:txBody>
                    <a:bodyPr/>
                    <a:lstStyle/>
                    <a:p>
                      <a:pPr marL="0" marR="0">
                        <a:lnSpc>
                          <a:spcPct val="115000"/>
                        </a:lnSpc>
                        <a:spcBef>
                          <a:spcPts val="0"/>
                        </a:spcBef>
                        <a:spcAft>
                          <a:spcPts val="0"/>
                        </a:spcAft>
                      </a:pPr>
                      <a:r>
                        <a:rPr lang="en-US" sz="2800" dirty="0">
                          <a:effectLst/>
                          <a:latin typeface="Times New Roman"/>
                          <a:ea typeface="Calibri"/>
                          <a:cs typeface="Times New Roman"/>
                        </a:rPr>
                        <a:t>4</a:t>
                      </a:r>
                      <a:endParaRPr lang="en-US" sz="2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102870">
                        <a:lnSpc>
                          <a:spcPct val="115000"/>
                        </a:lnSpc>
                        <a:spcBef>
                          <a:spcPts val="0"/>
                        </a:spcBef>
                        <a:spcAft>
                          <a:spcPts val="0"/>
                        </a:spcAft>
                      </a:pPr>
                      <a:r>
                        <a:rPr lang="en-US" sz="2800" dirty="0">
                          <a:effectLst/>
                          <a:latin typeface="Times"/>
                          <a:ea typeface="Calibri"/>
                          <a:cs typeface="Arial"/>
                        </a:rPr>
                        <a:t>BREAK</a:t>
                      </a:r>
                      <a:endParaRPr lang="en-US" sz="2800" dirty="0">
                        <a:effectLst/>
                        <a:latin typeface="Calibri"/>
                        <a:ea typeface="Calibri"/>
                        <a:cs typeface="Times New Roman"/>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2800">
                          <a:effectLst/>
                          <a:latin typeface="Arial"/>
                          <a:ea typeface="Calibri"/>
                          <a:cs typeface="Times New Roman"/>
                        </a:rPr>
                        <a:t>15 min</a:t>
                      </a:r>
                      <a:endParaRPr lang="en-US" sz="2800">
                        <a:effectLst/>
                        <a:latin typeface="Calibri"/>
                        <a:ea typeface="Calibri"/>
                        <a:cs typeface="Times New Roman"/>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2800">
                          <a:effectLst/>
                          <a:latin typeface="Arial"/>
                          <a:ea typeface="Calibri"/>
                          <a:cs typeface="Times New Roman"/>
                        </a:rPr>
                        <a:t>8:55 – 9:10</a:t>
                      </a:r>
                      <a:endParaRPr lang="en-US" sz="2800">
                        <a:effectLst/>
                        <a:latin typeface="Calibri"/>
                        <a:ea typeface="Calibri"/>
                        <a:cs typeface="Times New Roman"/>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1526">
                <a:tc>
                  <a:txBody>
                    <a:bodyPr/>
                    <a:lstStyle/>
                    <a:p>
                      <a:pPr marL="0" marR="0">
                        <a:lnSpc>
                          <a:spcPct val="115000"/>
                        </a:lnSpc>
                        <a:spcBef>
                          <a:spcPts val="0"/>
                        </a:spcBef>
                        <a:spcAft>
                          <a:spcPts val="0"/>
                        </a:spcAft>
                      </a:pPr>
                      <a:r>
                        <a:rPr lang="en-US" sz="2800" dirty="0" smtClean="0">
                          <a:effectLst/>
                          <a:latin typeface="Calibri"/>
                          <a:ea typeface="Calibri"/>
                          <a:cs typeface="Times New Roman"/>
                        </a:rPr>
                        <a:t>5</a:t>
                      </a:r>
                      <a:endParaRPr lang="en-US" sz="2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2800" dirty="0">
                          <a:effectLst/>
                          <a:latin typeface="Times"/>
                          <a:ea typeface="Calibri"/>
                          <a:cs typeface="Arial"/>
                        </a:rPr>
                        <a:t>Number Concepts &amp; Number Sense </a:t>
                      </a:r>
                      <a:r>
                        <a:rPr lang="en-US" sz="2800" dirty="0" smtClean="0">
                          <a:effectLst/>
                          <a:latin typeface="Times"/>
                          <a:ea typeface="Calibri"/>
                          <a:cs typeface="Arial"/>
                        </a:rPr>
                        <a:t>Activity</a:t>
                      </a:r>
                      <a:endParaRPr lang="en-US" sz="2800" dirty="0">
                        <a:effectLst/>
                        <a:latin typeface="Calibri"/>
                        <a:ea typeface="Calibri"/>
                        <a:cs typeface="Times New Roman"/>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2800">
                          <a:effectLst/>
                          <a:latin typeface="Arial"/>
                          <a:ea typeface="Calibri"/>
                          <a:cs typeface="Times New Roman"/>
                        </a:rPr>
                        <a:t>35 min</a:t>
                      </a:r>
                      <a:endParaRPr lang="en-US" sz="2800">
                        <a:effectLst/>
                        <a:latin typeface="Calibri"/>
                        <a:ea typeface="Calibri"/>
                        <a:cs typeface="Times New Roman"/>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2800">
                          <a:effectLst/>
                          <a:latin typeface="Arial"/>
                          <a:ea typeface="Calibri"/>
                          <a:cs typeface="Times New Roman"/>
                        </a:rPr>
                        <a:t>9:10 – 9:45</a:t>
                      </a:r>
                      <a:endParaRPr lang="en-US" sz="2800">
                        <a:effectLst/>
                        <a:latin typeface="Calibri"/>
                        <a:ea typeface="Calibri"/>
                        <a:cs typeface="Times New Roman"/>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1526">
                <a:tc>
                  <a:txBody>
                    <a:bodyPr/>
                    <a:lstStyle/>
                    <a:p>
                      <a:pPr marL="0" marR="0">
                        <a:lnSpc>
                          <a:spcPct val="115000"/>
                        </a:lnSpc>
                        <a:spcBef>
                          <a:spcPts val="0"/>
                        </a:spcBef>
                        <a:spcAft>
                          <a:spcPts val="0"/>
                        </a:spcAft>
                      </a:pPr>
                      <a:r>
                        <a:rPr lang="en-US" sz="2800" dirty="0" smtClean="0">
                          <a:effectLst/>
                          <a:latin typeface="Calibri"/>
                          <a:ea typeface="Calibri"/>
                          <a:cs typeface="Times New Roman"/>
                        </a:rPr>
                        <a:t>6</a:t>
                      </a:r>
                      <a:endParaRPr lang="en-US" sz="2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2800" b="1" dirty="0" smtClean="0">
                          <a:effectLst/>
                          <a:latin typeface="Arial"/>
                          <a:ea typeface="Calibri"/>
                          <a:cs typeface="Times New Roman"/>
                        </a:rPr>
                        <a:t>Review </a:t>
                      </a:r>
                      <a:r>
                        <a:rPr lang="en-US" sz="2800" b="1" dirty="0">
                          <a:effectLst/>
                          <a:latin typeface="Arial"/>
                          <a:ea typeface="Calibri"/>
                          <a:cs typeface="Times New Roman"/>
                        </a:rPr>
                        <a:t>Info for next </a:t>
                      </a:r>
                      <a:r>
                        <a:rPr lang="en-US" sz="2800" b="1" dirty="0" smtClean="0">
                          <a:effectLst/>
                          <a:latin typeface="Arial"/>
                          <a:ea typeface="Calibri"/>
                          <a:cs typeface="Times New Roman"/>
                        </a:rPr>
                        <a:t>week</a:t>
                      </a:r>
                      <a:endParaRPr lang="en-US" sz="2800" dirty="0">
                        <a:effectLst/>
                        <a:latin typeface="Calibri"/>
                        <a:ea typeface="Calibri"/>
                        <a:cs typeface="Times New Roman"/>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2800">
                          <a:effectLst/>
                          <a:latin typeface="Arial"/>
                          <a:ea typeface="Calibri"/>
                          <a:cs typeface="Times New Roman"/>
                        </a:rPr>
                        <a:t>15 min</a:t>
                      </a:r>
                      <a:endParaRPr lang="en-US" sz="2800">
                        <a:effectLst/>
                        <a:latin typeface="Calibri"/>
                        <a:ea typeface="Calibri"/>
                        <a:cs typeface="Times New Roman"/>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2800" dirty="0">
                          <a:effectLst/>
                          <a:latin typeface="Arial"/>
                          <a:ea typeface="Calibri"/>
                          <a:cs typeface="Times New Roman"/>
                        </a:rPr>
                        <a:t>9:45– 10:00</a:t>
                      </a:r>
                      <a:endParaRPr lang="en-US" sz="2800" dirty="0">
                        <a:effectLst/>
                        <a:latin typeface="Calibri"/>
                        <a:ea typeface="Calibri"/>
                        <a:cs typeface="Times New Roman"/>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 name="Title 1"/>
          <p:cNvSpPr txBox="1">
            <a:spLocks/>
          </p:cNvSpPr>
          <p:nvPr/>
        </p:nvSpPr>
        <p:spPr>
          <a:xfrm>
            <a:off x="249382" y="457200"/>
            <a:ext cx="8642350" cy="22098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dirty="0" smtClean="0"/>
              <a:t/>
            </a:r>
            <a:br>
              <a:rPr lang="en-US" sz="2800" dirty="0" smtClean="0"/>
            </a:br>
            <a:endParaRPr lang="en-US" sz="2800" dirty="0" smtClean="0"/>
          </a:p>
        </p:txBody>
      </p:sp>
      <p:sp>
        <p:nvSpPr>
          <p:cNvPr id="6" name="TextBox 5"/>
          <p:cNvSpPr txBox="1"/>
          <p:nvPr/>
        </p:nvSpPr>
        <p:spPr>
          <a:xfrm>
            <a:off x="460558" y="282343"/>
            <a:ext cx="7263600" cy="2800767"/>
          </a:xfrm>
          <a:prstGeom prst="rect">
            <a:avLst/>
          </a:prstGeom>
          <a:noFill/>
        </p:spPr>
        <p:txBody>
          <a:bodyPr wrap="square" rtlCol="0">
            <a:spAutoFit/>
          </a:bodyPr>
          <a:lstStyle/>
          <a:p>
            <a:pPr algn="r"/>
            <a:r>
              <a:rPr lang="en-US" sz="2800" dirty="0"/>
              <a:t>EDSE </a:t>
            </a:r>
            <a:r>
              <a:rPr lang="en-US" sz="2800" dirty="0" smtClean="0"/>
              <a:t>2700E</a:t>
            </a:r>
          </a:p>
          <a:p>
            <a:pPr algn="r"/>
            <a:r>
              <a:rPr lang="en-US" sz="2800" i="1" dirty="0"/>
              <a:t>Middle and Secondary School Mathematics: Teaching Developmentally</a:t>
            </a:r>
            <a:r>
              <a:rPr lang="en-US" sz="2800" dirty="0"/>
              <a:t> </a:t>
            </a:r>
          </a:p>
          <a:p>
            <a:pPr algn="r"/>
            <a:r>
              <a:rPr lang="en-US" sz="2800" dirty="0" smtClean="0"/>
              <a:t>Dr. Shana </a:t>
            </a:r>
            <a:r>
              <a:rPr lang="en-US" sz="2800" dirty="0"/>
              <a:t>Elizabeth Henry</a:t>
            </a:r>
          </a:p>
          <a:p>
            <a:pPr algn="r"/>
            <a:r>
              <a:rPr lang="en-US" sz="2800" dirty="0"/>
              <a:t>29</a:t>
            </a:r>
            <a:r>
              <a:rPr lang="en-US" sz="2800" baseline="30000" dirty="0"/>
              <a:t>th</a:t>
            </a:r>
            <a:r>
              <a:rPr lang="en-US" sz="2800" dirty="0"/>
              <a:t> of January </a:t>
            </a:r>
            <a:r>
              <a:rPr lang="en-US" sz="2800" dirty="0" smtClean="0"/>
              <a:t>2015</a:t>
            </a:r>
          </a:p>
          <a:p>
            <a:endParaRPr lang="en-US" dirty="0"/>
          </a:p>
          <a:p>
            <a:endParaRPr lang="en-US" dirty="0"/>
          </a:p>
        </p:txBody>
      </p:sp>
    </p:spTree>
    <p:extLst>
      <p:ext uri="{BB962C8B-B14F-4D97-AF65-F5344CB8AC3E}">
        <p14:creationId xmlns:p14="http://schemas.microsoft.com/office/powerpoint/2010/main" val="1522437632"/>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Title 1"/>
          <p:cNvSpPr>
            <a:spLocks noGrp="1"/>
          </p:cNvSpPr>
          <p:nvPr>
            <p:ph type="ctrTitle" idx="4294967295"/>
          </p:nvPr>
        </p:nvSpPr>
        <p:spPr>
          <a:xfrm>
            <a:off x="-492125" y="139800"/>
            <a:ext cx="8642350" cy="1238200"/>
          </a:xfrm>
        </p:spPr>
        <p:txBody>
          <a:bodyPr>
            <a:normAutofit/>
          </a:bodyPr>
          <a:lstStyle/>
          <a:p>
            <a:r>
              <a:rPr lang="en-US" sz="2800" dirty="0" smtClean="0"/>
              <a:t>Daily Topic:  Number Concept and Number Sense   </a:t>
            </a:r>
            <a:br>
              <a:rPr lang="en-US" sz="2800" dirty="0" smtClean="0"/>
            </a:br>
            <a:r>
              <a:rPr lang="en-US" sz="2800" dirty="0" smtClean="0"/>
              <a:t>Jan. 29</a:t>
            </a:r>
            <a:r>
              <a:rPr lang="en-US" sz="2800" baseline="30000" dirty="0" smtClean="0"/>
              <a:t>th</a:t>
            </a:r>
            <a:r>
              <a:rPr lang="en-US" sz="2800" dirty="0" smtClean="0"/>
              <a:t>, 2015</a:t>
            </a:r>
          </a:p>
        </p:txBody>
      </p:sp>
      <p:pic>
        <p:nvPicPr>
          <p:cNvPr id="4" name="Picture 3" descr="http://www.bibliotecapleyades.net/imagenes_sociopol/globalwater15_01.jpg"/>
          <p:cNvPicPr/>
          <p:nvPr/>
        </p:nvPicPr>
        <p:blipFill rotWithShape="1">
          <a:blip r:embed="rId2">
            <a:extLst>
              <a:ext uri="{28A0092B-C50C-407E-A947-70E740481C1C}">
                <a14:useLocalDpi xmlns:a14="http://schemas.microsoft.com/office/drawing/2010/main" val="0"/>
              </a:ext>
            </a:extLst>
          </a:blip>
          <a:srcRect r="12786"/>
          <a:stretch/>
        </p:blipFill>
        <p:spPr bwMode="auto">
          <a:xfrm>
            <a:off x="7428515" y="0"/>
            <a:ext cx="1720677" cy="1400175"/>
          </a:xfrm>
          <a:prstGeom prst="rect">
            <a:avLst/>
          </a:prstGeom>
          <a:noFill/>
          <a:ln>
            <a:noFill/>
          </a:ln>
        </p:spPr>
      </p:pic>
      <p:pic>
        <p:nvPicPr>
          <p:cNvPr id="2" name="Picture 1"/>
          <p:cNvPicPr>
            <a:picLocks noChangeAspect="1"/>
          </p:cNvPicPr>
          <p:nvPr/>
        </p:nvPicPr>
        <p:blipFill rotWithShape="1">
          <a:blip r:embed="rId3"/>
          <a:srcRect l="33920" t="16946" b="40904"/>
          <a:stretch/>
        </p:blipFill>
        <p:spPr>
          <a:xfrm>
            <a:off x="621460" y="2023917"/>
            <a:ext cx="7890549" cy="2996189"/>
          </a:xfrm>
          <a:prstGeom prst="rect">
            <a:avLst/>
          </a:prstGeom>
        </p:spPr>
      </p:pic>
    </p:spTree>
    <p:extLst>
      <p:ext uri="{BB962C8B-B14F-4D97-AF65-F5344CB8AC3E}">
        <p14:creationId xmlns:p14="http://schemas.microsoft.com/office/powerpoint/2010/main" val="3947188631"/>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333500" y="496931"/>
            <a:ext cx="6477000" cy="4673600"/>
          </a:xfrm>
          <a:prstGeom prst="rect">
            <a:avLst/>
          </a:prstGeom>
        </p:spPr>
      </p:pic>
      <p:sp>
        <p:nvSpPr>
          <p:cNvPr id="3" name="Rectangle 2"/>
          <p:cNvSpPr/>
          <p:nvPr/>
        </p:nvSpPr>
        <p:spPr>
          <a:xfrm>
            <a:off x="2291661" y="5427782"/>
            <a:ext cx="4798835" cy="923330"/>
          </a:xfrm>
          <a:prstGeom prst="rect">
            <a:avLst/>
          </a:prstGeom>
          <a:solidFill>
            <a:schemeClr val="accent2">
              <a:lumMod val="50000"/>
            </a:schemeClr>
          </a:solidFill>
        </p:spPr>
        <p:txBody>
          <a:bodyPr wrap="none" lIns="91440" tIns="45720" rIns="91440" bIns="45720">
            <a:spAutoFit/>
          </a:bodyPr>
          <a:lstStyle/>
          <a:p>
            <a:pPr algn="ctr"/>
            <a:r>
              <a:rPr lang="en-US"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Syllabus Review</a:t>
            </a:r>
            <a:endParaRPr 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3671788718"/>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7843" y="248542"/>
            <a:ext cx="8652814" cy="2451953"/>
          </a:xfrm>
          <a:prstGeom prst="rect">
            <a:avLst/>
          </a:prstGeom>
        </p:spPr>
        <p:txBody>
          <a:bodyPr wrap="square">
            <a:spAutoFit/>
          </a:bodyPr>
          <a:lstStyle/>
          <a:p>
            <a:pPr algn="ctr">
              <a:lnSpc>
                <a:spcPct val="200000"/>
              </a:lnSpc>
            </a:pPr>
            <a:r>
              <a:rPr lang="en-US" sz="4000" b="1" dirty="0">
                <a:solidFill>
                  <a:srgbClr val="FF0000"/>
                </a:solidFill>
                <a:latin typeface="Times"/>
                <a:ea typeface="Times New Roman"/>
              </a:rPr>
              <a:t>R&amp;R#1:</a:t>
            </a:r>
            <a:r>
              <a:rPr lang="en-US" sz="4000" dirty="0">
                <a:latin typeface="Times"/>
                <a:ea typeface="Times New Roman"/>
              </a:rPr>
              <a:t> </a:t>
            </a:r>
            <a:endParaRPr lang="en-US" sz="4000" dirty="0" smtClean="0">
              <a:latin typeface="Times"/>
              <a:ea typeface="Times New Roman"/>
            </a:endParaRPr>
          </a:p>
          <a:p>
            <a:pPr algn="ctr">
              <a:lnSpc>
                <a:spcPct val="200000"/>
              </a:lnSpc>
            </a:pPr>
            <a:r>
              <a:rPr lang="en-US" sz="4000" dirty="0" smtClean="0">
                <a:latin typeface="Times"/>
                <a:ea typeface="Times New Roman"/>
              </a:rPr>
              <a:t>Equitable </a:t>
            </a:r>
            <a:r>
              <a:rPr lang="en-US" sz="4000" dirty="0">
                <a:latin typeface="Times"/>
                <a:ea typeface="Times New Roman"/>
              </a:rPr>
              <a:t>Mathematics for </a:t>
            </a:r>
            <a:r>
              <a:rPr lang="en-US" sz="4000" i="1" dirty="0">
                <a:latin typeface="Times"/>
                <a:ea typeface="Times New Roman"/>
              </a:rPr>
              <a:t>All </a:t>
            </a:r>
            <a:r>
              <a:rPr lang="en-US" sz="4000" dirty="0">
                <a:latin typeface="Times"/>
                <a:ea typeface="Times New Roman"/>
              </a:rPr>
              <a:t>Students</a:t>
            </a:r>
            <a:endParaRPr lang="en-US" sz="4000" dirty="0">
              <a:effectLst/>
              <a:latin typeface="Times New Roman"/>
              <a:ea typeface="Times New Roman"/>
            </a:endParaRPr>
          </a:p>
        </p:txBody>
      </p:sp>
      <p:pic>
        <p:nvPicPr>
          <p:cNvPr id="3" name="Picture 2"/>
          <p:cNvPicPr>
            <a:picLocks noChangeAspect="1"/>
          </p:cNvPicPr>
          <p:nvPr/>
        </p:nvPicPr>
        <p:blipFill>
          <a:blip r:embed="rId2"/>
          <a:stretch>
            <a:fillRect/>
          </a:stretch>
        </p:blipFill>
        <p:spPr>
          <a:xfrm>
            <a:off x="2302125" y="2925934"/>
            <a:ext cx="4961476" cy="2806081"/>
          </a:xfrm>
          <a:prstGeom prst="rect">
            <a:avLst/>
          </a:prstGeom>
        </p:spPr>
      </p:pic>
    </p:spTree>
    <p:extLst>
      <p:ext uri="{BB962C8B-B14F-4D97-AF65-F5344CB8AC3E}">
        <p14:creationId xmlns:p14="http://schemas.microsoft.com/office/powerpoint/2010/main" val="182824300"/>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8921" y="314813"/>
            <a:ext cx="8811581" cy="4934684"/>
          </a:xfrm>
          <a:prstGeom prst="rect">
            <a:avLst/>
          </a:prstGeom>
        </p:spPr>
        <p:txBody>
          <a:bodyPr wrap="square">
            <a:spAutoFit/>
          </a:bodyPr>
          <a:lstStyle/>
          <a:p>
            <a:pPr>
              <a:lnSpc>
                <a:spcPct val="200000"/>
              </a:lnSpc>
            </a:pPr>
            <a:r>
              <a:rPr lang="en-US" sz="3200" b="1" u="sng" dirty="0">
                <a:latin typeface="Times"/>
                <a:ea typeface="Times New Roman"/>
              </a:rPr>
              <a:t>Three Key Points</a:t>
            </a:r>
            <a:endParaRPr lang="en-US" sz="3200" dirty="0">
              <a:latin typeface="Times New Roman"/>
              <a:ea typeface="Times New Roman"/>
            </a:endParaRPr>
          </a:p>
          <a:p>
            <a:pPr marL="342900" marR="0" lvl="0" indent="-342900">
              <a:lnSpc>
                <a:spcPct val="200000"/>
              </a:lnSpc>
              <a:spcBef>
                <a:spcPts val="0"/>
              </a:spcBef>
              <a:spcAft>
                <a:spcPts val="0"/>
              </a:spcAft>
              <a:buSzPts val="800"/>
              <a:buFont typeface="Wingdings"/>
              <a:buChar char=""/>
            </a:pPr>
            <a:r>
              <a:rPr lang="en-US" sz="3200" dirty="0">
                <a:latin typeface="Times"/>
                <a:ea typeface="Times New Roman"/>
              </a:rPr>
              <a:t>To provide equity in a mathematics education the curriculum, pedagogy, policies, and beliefs all need to change in order to achieve fairness, justice, and equality for all students</a:t>
            </a:r>
            <a:r>
              <a:rPr lang="en-US" sz="3200" dirty="0" smtClean="0">
                <a:latin typeface="Times"/>
                <a:ea typeface="Times New Roman"/>
              </a:rPr>
              <a:t>.</a:t>
            </a:r>
            <a:endParaRPr lang="en-US" sz="3200" dirty="0">
              <a:latin typeface="Times New Roman"/>
              <a:ea typeface="Times New Roman"/>
            </a:endParaRPr>
          </a:p>
        </p:txBody>
      </p:sp>
    </p:spTree>
    <p:extLst>
      <p:ext uri="{BB962C8B-B14F-4D97-AF65-F5344CB8AC3E}">
        <p14:creationId xmlns:p14="http://schemas.microsoft.com/office/powerpoint/2010/main" val="2028248721"/>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8921" y="354498"/>
            <a:ext cx="8811581" cy="5940087"/>
          </a:xfrm>
          <a:prstGeom prst="rect">
            <a:avLst/>
          </a:prstGeom>
        </p:spPr>
        <p:txBody>
          <a:bodyPr wrap="square">
            <a:spAutoFit/>
          </a:bodyPr>
          <a:lstStyle/>
          <a:p>
            <a:pPr>
              <a:lnSpc>
                <a:spcPct val="200000"/>
              </a:lnSpc>
            </a:pPr>
            <a:r>
              <a:rPr lang="en-US" sz="2400" b="1" u="sng" dirty="0">
                <a:latin typeface="Times"/>
                <a:ea typeface="Times New Roman"/>
              </a:rPr>
              <a:t>Three Key Points</a:t>
            </a:r>
            <a:endParaRPr lang="en-US" sz="2400" dirty="0">
              <a:latin typeface="Times New Roman"/>
              <a:ea typeface="Times New Roman"/>
            </a:endParaRPr>
          </a:p>
          <a:p>
            <a:pPr marL="342900" marR="0" lvl="0" indent="-342900">
              <a:lnSpc>
                <a:spcPct val="200000"/>
              </a:lnSpc>
              <a:spcBef>
                <a:spcPts val="0"/>
              </a:spcBef>
              <a:spcAft>
                <a:spcPts val="0"/>
              </a:spcAft>
              <a:buSzPts val="800"/>
              <a:buFont typeface="Wingdings"/>
              <a:buChar char=""/>
            </a:pPr>
            <a:r>
              <a:rPr lang="en-US" sz="2400" dirty="0">
                <a:latin typeface="Times"/>
                <a:ea typeface="Times New Roman"/>
              </a:rPr>
              <a:t>To provide equity in a mathematics education the curriculum, pedagogy, policies, and beliefs all need to change in order to achieve fairness, justice, and equality for all students.</a:t>
            </a:r>
            <a:endParaRPr lang="en-US" sz="2400" dirty="0">
              <a:latin typeface="Times New Roman"/>
              <a:ea typeface="Times New Roman"/>
            </a:endParaRPr>
          </a:p>
          <a:p>
            <a:pPr marL="342900" marR="0" lvl="0" indent="-342900">
              <a:lnSpc>
                <a:spcPct val="200000"/>
              </a:lnSpc>
              <a:spcBef>
                <a:spcPts val="0"/>
              </a:spcBef>
              <a:spcAft>
                <a:spcPts val="0"/>
              </a:spcAft>
              <a:buSzPts val="800"/>
              <a:buFont typeface="Wingdings"/>
              <a:buChar char=""/>
            </a:pPr>
            <a:r>
              <a:rPr lang="en-US" sz="2400" dirty="0">
                <a:latin typeface="Times"/>
                <a:ea typeface="Times New Roman"/>
              </a:rPr>
              <a:t>Research shows that students cannot learn mathematics effectively by not being active participants during instruction.  Teachers have to provide opportunities to learn where including multiple entry points of engagement minimizes disengagement.  </a:t>
            </a:r>
            <a:endParaRPr lang="en-US" sz="2400" dirty="0">
              <a:latin typeface="Times New Roman"/>
              <a:ea typeface="Times New Roman"/>
            </a:endParaRPr>
          </a:p>
        </p:txBody>
      </p:sp>
    </p:spTree>
    <p:extLst>
      <p:ext uri="{BB962C8B-B14F-4D97-AF65-F5344CB8AC3E}">
        <p14:creationId xmlns:p14="http://schemas.microsoft.com/office/powerpoint/2010/main" val="2103587747"/>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8921" y="314813"/>
            <a:ext cx="8811581" cy="5586145"/>
          </a:xfrm>
          <a:prstGeom prst="rect">
            <a:avLst/>
          </a:prstGeom>
        </p:spPr>
        <p:txBody>
          <a:bodyPr wrap="square">
            <a:spAutoFit/>
          </a:bodyPr>
          <a:lstStyle/>
          <a:p>
            <a:pPr>
              <a:lnSpc>
                <a:spcPct val="200000"/>
              </a:lnSpc>
            </a:pPr>
            <a:r>
              <a:rPr lang="en-US" b="1" u="sng" dirty="0">
                <a:latin typeface="Times"/>
                <a:ea typeface="Times New Roman"/>
              </a:rPr>
              <a:t>Three Key Points</a:t>
            </a:r>
            <a:endParaRPr lang="en-US" dirty="0">
              <a:latin typeface="Times New Roman"/>
              <a:ea typeface="Times New Roman"/>
            </a:endParaRPr>
          </a:p>
          <a:p>
            <a:pPr marL="342900" marR="0" lvl="0" indent="-342900">
              <a:lnSpc>
                <a:spcPct val="200000"/>
              </a:lnSpc>
              <a:spcBef>
                <a:spcPts val="0"/>
              </a:spcBef>
              <a:spcAft>
                <a:spcPts val="0"/>
              </a:spcAft>
              <a:buSzPts val="800"/>
              <a:buFont typeface="Wingdings"/>
              <a:buChar char=""/>
            </a:pPr>
            <a:r>
              <a:rPr lang="en-US" dirty="0">
                <a:latin typeface="Times"/>
                <a:ea typeface="Times New Roman"/>
              </a:rPr>
              <a:t>To provide equity in a mathematics education the curriculum, pedagogy, policies, and beliefs all need to change in order to achieve fairness, justice, and equality for all students.</a:t>
            </a:r>
            <a:endParaRPr lang="en-US" sz="1200" dirty="0">
              <a:latin typeface="Times New Roman"/>
              <a:ea typeface="Times New Roman"/>
            </a:endParaRPr>
          </a:p>
          <a:p>
            <a:pPr marL="342900" marR="0" lvl="0" indent="-342900">
              <a:lnSpc>
                <a:spcPct val="200000"/>
              </a:lnSpc>
              <a:spcBef>
                <a:spcPts val="0"/>
              </a:spcBef>
              <a:spcAft>
                <a:spcPts val="0"/>
              </a:spcAft>
              <a:buSzPts val="800"/>
              <a:buFont typeface="Wingdings"/>
              <a:buChar char=""/>
            </a:pPr>
            <a:r>
              <a:rPr lang="en-US" dirty="0">
                <a:latin typeface="Times"/>
                <a:ea typeface="Times New Roman"/>
              </a:rPr>
              <a:t>Research shows that students cannot learn mathematics effectively by not being active participants during instruction.  Teachers have to provide opportunities to learn where including multiple entry points of engagement minimizes disengagement.  </a:t>
            </a:r>
            <a:endParaRPr lang="en-US" sz="1200" dirty="0">
              <a:latin typeface="Times New Roman"/>
              <a:ea typeface="Times New Roman"/>
            </a:endParaRPr>
          </a:p>
          <a:p>
            <a:pPr marL="342900" marR="0" lvl="0" indent="-342900">
              <a:lnSpc>
                <a:spcPct val="200000"/>
              </a:lnSpc>
              <a:spcBef>
                <a:spcPts val="0"/>
              </a:spcBef>
              <a:spcAft>
                <a:spcPts val="0"/>
              </a:spcAft>
              <a:buSzPts val="800"/>
              <a:buFont typeface="Wingdings"/>
              <a:buChar char=""/>
            </a:pPr>
            <a:r>
              <a:rPr lang="en-US" dirty="0">
                <a:latin typeface="Times"/>
                <a:ea typeface="Times New Roman"/>
              </a:rPr>
              <a:t>Teachers can create opportunities to learn by having cooperative-learning, small-group experiences because group interaction promotes development of mental operations and improved attitudes towards their classmates.  Research shows children tend to retain the talk they hear during small group interaction. </a:t>
            </a:r>
            <a:endParaRPr lang="en-US" sz="1200" dirty="0">
              <a:effectLst/>
              <a:latin typeface="Times New Roman"/>
              <a:ea typeface="Times New Roman"/>
            </a:endParaRPr>
          </a:p>
        </p:txBody>
      </p:sp>
    </p:spTree>
    <p:extLst>
      <p:ext uri="{BB962C8B-B14F-4D97-AF65-F5344CB8AC3E}">
        <p14:creationId xmlns:p14="http://schemas.microsoft.com/office/powerpoint/2010/main" val="2117756341"/>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2021</TotalTime>
  <Words>1162</Words>
  <Application>Microsoft Macintosh PowerPoint</Application>
  <PresentationFormat>On-screen Show (4:3)</PresentationFormat>
  <Paragraphs>121</Paragraphs>
  <Slides>28</Slides>
  <Notes>2</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Office Theme</vt:lpstr>
      <vt:lpstr>PowerPoint Presentation</vt:lpstr>
      <vt:lpstr>PowerPoint Presentation</vt:lpstr>
      <vt:lpstr>PowerPoint Presentation</vt:lpstr>
      <vt:lpstr>Daily Topic:  Number Concept and Number Sense    Jan. 29th, 2015</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Warm Up</vt:lpstr>
      <vt:lpstr>PowerPoint Presentation</vt:lpstr>
      <vt:lpstr>Extension or Second Day of Numer Sense</vt:lpstr>
      <vt:lpstr>PowerPoint Presentation</vt:lpstr>
      <vt:lpstr>PowerPoint Presentation</vt:lpstr>
      <vt:lpstr>Hybrid Course</vt:lpstr>
      <vt:lpstr>Minimum Requirements</vt:lpstr>
      <vt:lpstr>Review Info for next week  </vt:lpstr>
    </vt:vector>
  </TitlesOfParts>
  <Company>NYC Department of Education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53</cp:revision>
  <dcterms:created xsi:type="dcterms:W3CDTF">2014-07-24T13:59:12Z</dcterms:created>
  <dcterms:modified xsi:type="dcterms:W3CDTF">2015-01-29T18:53:06Z</dcterms:modified>
</cp:coreProperties>
</file>