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464"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4076103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en.wikipedia.org/wiki/Kinetic_sculptur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en.wikipedia.org/wiki/Kinetic_sculptur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Kinetic_sculpture"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494403"/>
            <a:ext cx="8229600" cy="857400"/>
          </a:xfrm>
          <a:prstGeom prst="rect">
            <a:avLst/>
          </a:prstGeom>
        </p:spPr>
        <p:txBody>
          <a:bodyPr lIns="91425" tIns="91425" rIns="91425" bIns="91425" anchor="b" anchorCtr="0">
            <a:noAutofit/>
          </a:bodyPr>
          <a:lstStyle/>
          <a:p>
            <a:pPr rtl="0">
              <a:spcBef>
                <a:spcPts val="0"/>
              </a:spcBef>
              <a:buNone/>
            </a:pPr>
            <a:r>
              <a:rPr lang="en"/>
              <a:t>      CASE STUDY OF MOBILES</a:t>
            </a:r>
          </a:p>
          <a:p>
            <a:pPr lvl="0" rtl="0">
              <a:spcBef>
                <a:spcPts val="0"/>
              </a:spcBef>
              <a:buNone/>
            </a:pPr>
            <a:r>
              <a:rPr lang="en"/>
              <a:t>Layout of the next/last two weeks</a:t>
            </a:r>
          </a:p>
        </p:txBody>
      </p:sp>
      <p:sp>
        <p:nvSpPr>
          <p:cNvPr id="31" name="Shape 31"/>
          <p:cNvSpPr txBox="1">
            <a:spLocks noGrp="1"/>
          </p:cNvSpPr>
          <p:nvPr>
            <p:ph type="body" idx="1"/>
          </p:nvPr>
        </p:nvSpPr>
        <p:spPr>
          <a:xfrm>
            <a:off x="457200" y="1552675"/>
            <a:ext cx="8229600" cy="3398699"/>
          </a:xfrm>
          <a:prstGeom prst="rect">
            <a:avLst/>
          </a:prstGeom>
        </p:spPr>
        <p:txBody>
          <a:bodyPr lIns="91425" tIns="91425" rIns="91425" bIns="91425" anchor="t" anchorCtr="0">
            <a:noAutofit/>
          </a:bodyPr>
          <a:lstStyle/>
          <a:p>
            <a:pPr lvl="0" rtl="0">
              <a:spcBef>
                <a:spcPts val="0"/>
              </a:spcBef>
              <a:buNone/>
            </a:pPr>
            <a:r>
              <a:rPr lang="en" dirty="0"/>
              <a:t>Day 01 --	Intro/weighing object		</a:t>
            </a:r>
            <a:r>
              <a:rPr lang="en-US" dirty="0" smtClean="0"/>
              <a:t>   </a:t>
            </a:r>
            <a:r>
              <a:rPr lang="en" dirty="0" smtClean="0"/>
              <a:t>Jan </a:t>
            </a:r>
            <a:r>
              <a:rPr lang="en" dirty="0"/>
              <a:t>12</a:t>
            </a:r>
          </a:p>
          <a:p>
            <a:pPr lvl="0" rtl="0">
              <a:spcBef>
                <a:spcPts val="0"/>
              </a:spcBef>
              <a:buNone/>
            </a:pPr>
            <a:r>
              <a:rPr lang="en" dirty="0"/>
              <a:t>Day 02 --	Theory &amp; Model of mobiles	</a:t>
            </a:r>
            <a:r>
              <a:rPr lang="en-US" dirty="0" smtClean="0"/>
              <a:t>   </a:t>
            </a:r>
            <a:r>
              <a:rPr lang="en" dirty="0" smtClean="0"/>
              <a:t>Jan </a:t>
            </a:r>
            <a:r>
              <a:rPr lang="en" dirty="0"/>
              <a:t>13</a:t>
            </a:r>
          </a:p>
          <a:p>
            <a:pPr lvl="0" rtl="0">
              <a:spcBef>
                <a:spcPts val="0"/>
              </a:spcBef>
              <a:buNone/>
            </a:pPr>
            <a:r>
              <a:rPr lang="en" dirty="0"/>
              <a:t>Day 03 --	</a:t>
            </a:r>
            <a:r>
              <a:rPr lang="en" dirty="0" smtClean="0"/>
              <a:t>Algebra</a:t>
            </a:r>
            <a:r>
              <a:rPr lang="en" dirty="0"/>
              <a:t>	</a:t>
            </a:r>
            <a:r>
              <a:rPr lang="en-US" dirty="0" smtClean="0"/>
              <a:t>   </a:t>
            </a:r>
            <a:r>
              <a:rPr lang="en-US" dirty="0" smtClean="0"/>
              <a:t>                          </a:t>
            </a:r>
            <a:r>
              <a:rPr lang="en" dirty="0" smtClean="0"/>
              <a:t>Jan </a:t>
            </a:r>
            <a:r>
              <a:rPr lang="en" dirty="0"/>
              <a:t>15</a:t>
            </a:r>
          </a:p>
          <a:p>
            <a:pPr lvl="0" rtl="0">
              <a:spcBef>
                <a:spcPts val="0"/>
              </a:spcBef>
              <a:buNone/>
            </a:pPr>
            <a:r>
              <a:rPr lang="en" dirty="0"/>
              <a:t>Day 04 --	</a:t>
            </a:r>
            <a:r>
              <a:rPr lang="en-US" dirty="0" smtClean="0"/>
              <a:t>Graphing 				   </a:t>
            </a:r>
            <a:r>
              <a:rPr lang="en" dirty="0" smtClean="0"/>
              <a:t>Jan </a:t>
            </a:r>
            <a:r>
              <a:rPr lang="en" dirty="0"/>
              <a:t>16</a:t>
            </a:r>
          </a:p>
          <a:p>
            <a:pPr lvl="0" rtl="0">
              <a:spcBef>
                <a:spcPts val="0"/>
              </a:spcBef>
              <a:buNone/>
            </a:pPr>
            <a:r>
              <a:rPr lang="en" dirty="0"/>
              <a:t>Day 05 --	</a:t>
            </a:r>
            <a:r>
              <a:rPr lang="en" dirty="0" smtClean="0"/>
              <a:t>Construct</a:t>
            </a:r>
            <a:r>
              <a:rPr lang="en-US" dirty="0" smtClean="0"/>
              <a:t>ion Data</a:t>
            </a:r>
            <a:r>
              <a:rPr lang="en" dirty="0"/>
              <a:t>		</a:t>
            </a:r>
            <a:r>
              <a:rPr lang="en-US" dirty="0" smtClean="0"/>
              <a:t>   </a:t>
            </a:r>
            <a:r>
              <a:rPr lang="en" dirty="0" smtClean="0"/>
              <a:t>Jan </a:t>
            </a:r>
            <a:r>
              <a:rPr lang="en" dirty="0"/>
              <a:t>20</a:t>
            </a:r>
          </a:p>
          <a:p>
            <a:pPr lvl="0" rtl="0">
              <a:spcBef>
                <a:spcPts val="0"/>
              </a:spcBef>
              <a:buNone/>
            </a:pPr>
            <a:r>
              <a:rPr lang="en" dirty="0"/>
              <a:t>Day 06 --	</a:t>
            </a:r>
            <a:r>
              <a:rPr lang="en-US" dirty="0" smtClean="0"/>
              <a:t>Construct</a:t>
            </a:r>
            <a:r>
              <a:rPr lang="en" dirty="0" smtClean="0"/>
              <a:t> </a:t>
            </a:r>
            <a:r>
              <a:rPr lang="en" dirty="0"/>
              <a:t>&amp; Reflection	</a:t>
            </a:r>
            <a:r>
              <a:rPr lang="en-US" dirty="0" smtClean="0"/>
              <a:t>   </a:t>
            </a:r>
            <a:r>
              <a:rPr lang="en" dirty="0" smtClean="0"/>
              <a:t>Jan </a:t>
            </a:r>
            <a:r>
              <a:rPr lang="en" dirty="0"/>
              <a:t>22</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The History of Mobiles</a:t>
            </a:r>
          </a:p>
        </p:txBody>
      </p:sp>
      <p:sp>
        <p:nvSpPr>
          <p:cNvPr id="90" name="Shape 90"/>
          <p:cNvSpPr txBox="1">
            <a:spLocks noGrp="1"/>
          </p:cNvSpPr>
          <p:nvPr>
            <p:ph type="body" idx="1"/>
          </p:nvPr>
        </p:nvSpPr>
        <p:spPr>
          <a:xfrm>
            <a:off x="457200" y="1200150"/>
            <a:ext cx="8229600" cy="15125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a:t>Invented by Alexander </a:t>
            </a:r>
          </a:p>
          <a:p>
            <a:pPr lvl="0" indent="457200" rtl="0">
              <a:spcBef>
                <a:spcPts val="0"/>
              </a:spcBef>
              <a:buNone/>
            </a:pPr>
            <a:r>
              <a:rPr lang="en" sz="2400"/>
              <a:t>Calder in the late 1920s </a:t>
            </a:r>
          </a:p>
          <a:p>
            <a:pPr marL="914400" lvl="0" indent="457200" rtl="0">
              <a:spcBef>
                <a:spcPts val="0"/>
              </a:spcBef>
              <a:buNone/>
            </a:pPr>
            <a:r>
              <a:rPr lang="en" sz="2400"/>
              <a:t>(This cool dude)-------&gt;</a:t>
            </a:r>
          </a:p>
          <a:p>
            <a:pPr lvl="0">
              <a:spcBef>
                <a:spcPts val="0"/>
              </a:spcBef>
              <a:buNone/>
            </a:pPr>
            <a:endParaRPr sz="2400"/>
          </a:p>
        </p:txBody>
      </p:sp>
      <p:pic>
        <p:nvPicPr>
          <p:cNvPr id="91" name="Shape 91"/>
          <p:cNvPicPr preferRelativeResize="0"/>
          <p:nvPr/>
        </p:nvPicPr>
        <p:blipFill>
          <a:blip r:embed="rId3">
            <a:alphaModFix/>
          </a:blip>
          <a:stretch>
            <a:fillRect/>
          </a:stretch>
        </p:blipFill>
        <p:spPr>
          <a:xfrm>
            <a:off x="5557175" y="767825"/>
            <a:ext cx="3586825" cy="4370132"/>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The History of Mobiles</a:t>
            </a:r>
          </a:p>
        </p:txBody>
      </p:sp>
      <p:sp>
        <p:nvSpPr>
          <p:cNvPr id="97" name="Shape 9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a:t>Invented by Alexander </a:t>
            </a:r>
          </a:p>
          <a:p>
            <a:pPr lvl="0" indent="457200" rtl="0">
              <a:spcBef>
                <a:spcPts val="0"/>
              </a:spcBef>
              <a:buNone/>
            </a:pPr>
            <a:r>
              <a:rPr lang="en" sz="2400"/>
              <a:t>Calder in the late 1920s </a:t>
            </a:r>
          </a:p>
          <a:p>
            <a:pPr marL="914400" lvl="0" indent="457200" rtl="0">
              <a:spcBef>
                <a:spcPts val="0"/>
              </a:spcBef>
              <a:buNone/>
            </a:pPr>
            <a:r>
              <a:rPr lang="en" sz="2400"/>
              <a:t>(This cool dude)-------&gt;</a:t>
            </a:r>
          </a:p>
          <a:p>
            <a:pPr lvl="0" rtl="0">
              <a:spcBef>
                <a:spcPts val="0"/>
              </a:spcBef>
              <a:buNone/>
            </a:pPr>
            <a:endParaRPr sz="2400"/>
          </a:p>
          <a:p>
            <a:pPr marL="457200" lvl="0" indent="-381000" rtl="0">
              <a:spcBef>
                <a:spcPts val="0"/>
              </a:spcBef>
              <a:buClr>
                <a:schemeClr val="lt1"/>
              </a:buClr>
              <a:buSzPct val="100000"/>
              <a:buFont typeface="Arial"/>
              <a:buChar char="-"/>
            </a:pPr>
            <a:r>
              <a:rPr lang="en" sz="2400"/>
              <a:t>Mobiles belong to the 1916 European (specifically Switzerland) born art movement Dadaism </a:t>
            </a:r>
          </a:p>
          <a:p>
            <a:pPr marL="457200" lvl="0" indent="-381000" rtl="0">
              <a:spcBef>
                <a:spcPts val="0"/>
              </a:spcBef>
              <a:buClr>
                <a:schemeClr val="lt1"/>
              </a:buClr>
              <a:buSzPct val="100000"/>
              <a:buFont typeface="Arial"/>
              <a:buChar char="-"/>
            </a:pPr>
            <a:r>
              <a:rPr lang="en" sz="2400"/>
              <a:t>Term “mobile” was coined by the famous dadaist sculptor Marcel Duchamp in 1931 (It was meant to be a French pun)</a:t>
            </a:r>
          </a:p>
        </p:txBody>
      </p:sp>
      <p:pic>
        <p:nvPicPr>
          <p:cNvPr id="98" name="Shape 98"/>
          <p:cNvPicPr preferRelativeResize="0"/>
          <p:nvPr/>
        </p:nvPicPr>
        <p:blipFill>
          <a:blip r:embed="rId3">
            <a:alphaModFix/>
          </a:blip>
          <a:stretch>
            <a:fillRect/>
          </a:stretch>
        </p:blipFill>
        <p:spPr>
          <a:xfrm>
            <a:off x="6396875" y="205975"/>
            <a:ext cx="2057400" cy="2506700"/>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Here is an another example of a mobile:</a:t>
            </a:r>
          </a:p>
        </p:txBody>
      </p:sp>
      <p:sp>
        <p:nvSpPr>
          <p:cNvPr id="104" name="Shape 10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Notice that it is totally balanced (principle of equilibrium)</a:t>
            </a:r>
          </a:p>
          <a:p>
            <a:pPr rtl="0">
              <a:spcBef>
                <a:spcPts val="0"/>
              </a:spcBef>
              <a:buNone/>
            </a:pPr>
            <a:endParaRPr/>
          </a:p>
          <a:p>
            <a:pPr>
              <a:spcBef>
                <a:spcPts val="0"/>
              </a:spcBef>
              <a:buNone/>
            </a:pPr>
            <a:r>
              <a:rPr lang="en"/>
              <a:t> </a:t>
            </a:r>
          </a:p>
        </p:txBody>
      </p:sp>
      <p:pic>
        <p:nvPicPr>
          <p:cNvPr id="105" name="Shape 105"/>
          <p:cNvPicPr preferRelativeResize="0"/>
          <p:nvPr/>
        </p:nvPicPr>
        <p:blipFill>
          <a:blip r:embed="rId3">
            <a:alphaModFix/>
          </a:blip>
          <a:stretch>
            <a:fillRect/>
          </a:stretch>
        </p:blipFill>
        <p:spPr>
          <a:xfrm>
            <a:off x="2853600" y="1821950"/>
            <a:ext cx="4095200" cy="3103899"/>
          </a:xfrm>
          <a:prstGeom prst="rect">
            <a:avLst/>
          </a:prstGeom>
          <a:noFill/>
          <a:ln>
            <a:noFill/>
          </a:ln>
        </p:spPr>
      </p:pic>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MORE MOBILES!!!!</a:t>
            </a:r>
          </a:p>
        </p:txBody>
      </p:sp>
      <p:sp>
        <p:nvSpPr>
          <p:cNvPr id="111" name="Shape 11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pic>
        <p:nvPicPr>
          <p:cNvPr id="112" name="Shape 112"/>
          <p:cNvPicPr preferRelativeResize="0"/>
          <p:nvPr/>
        </p:nvPicPr>
        <p:blipFill>
          <a:blip r:embed="rId3">
            <a:alphaModFix/>
          </a:blip>
          <a:stretch>
            <a:fillRect/>
          </a:stretch>
        </p:blipFill>
        <p:spPr>
          <a:xfrm>
            <a:off x="4543425" y="1063374"/>
            <a:ext cx="4143375" cy="3862475"/>
          </a:xfrm>
          <a:prstGeom prst="rect">
            <a:avLst/>
          </a:prstGeom>
          <a:noFill/>
          <a:ln>
            <a:noFill/>
          </a:ln>
        </p:spPr>
      </p:pic>
      <p:pic>
        <p:nvPicPr>
          <p:cNvPr id="113" name="Shape 113"/>
          <p:cNvPicPr preferRelativeResize="0"/>
          <p:nvPr/>
        </p:nvPicPr>
        <p:blipFill>
          <a:blip r:embed="rId4">
            <a:alphaModFix/>
          </a:blip>
          <a:stretch>
            <a:fillRect/>
          </a:stretch>
        </p:blipFill>
        <p:spPr>
          <a:xfrm>
            <a:off x="457200" y="1112046"/>
            <a:ext cx="4086225" cy="3813803"/>
          </a:xfrm>
          <a:prstGeom prst="rect">
            <a:avLst/>
          </a:prstGeom>
          <a:noFill/>
          <a:ln>
            <a:noFill/>
          </a:ln>
        </p:spPr>
      </p:pic>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105925" y="283200"/>
            <a:ext cx="3651600" cy="857400"/>
          </a:xfrm>
          <a:prstGeom prst="rect">
            <a:avLst/>
          </a:prstGeom>
        </p:spPr>
        <p:txBody>
          <a:bodyPr lIns="91425" tIns="91425" rIns="91425" bIns="91425" anchor="b" anchorCtr="0">
            <a:noAutofit/>
          </a:bodyPr>
          <a:lstStyle/>
          <a:p>
            <a:pPr>
              <a:spcBef>
                <a:spcPts val="0"/>
              </a:spcBef>
              <a:buNone/>
            </a:pPr>
            <a:r>
              <a:rPr lang="en"/>
              <a:t>@ JFK airport </a:t>
            </a:r>
          </a:p>
        </p:txBody>
      </p:sp>
      <p:pic>
        <p:nvPicPr>
          <p:cNvPr id="119" name="Shape 119"/>
          <p:cNvPicPr preferRelativeResize="0"/>
          <p:nvPr/>
        </p:nvPicPr>
        <p:blipFill>
          <a:blip r:embed="rId3">
            <a:alphaModFix/>
          </a:blip>
          <a:stretch>
            <a:fillRect/>
          </a:stretch>
        </p:blipFill>
        <p:spPr>
          <a:xfrm>
            <a:off x="136950" y="1218150"/>
            <a:ext cx="4762500" cy="3571875"/>
          </a:xfrm>
          <a:prstGeom prst="rect">
            <a:avLst/>
          </a:prstGeom>
          <a:noFill/>
          <a:ln>
            <a:noFill/>
          </a:ln>
        </p:spPr>
      </p:pic>
      <p:sp>
        <p:nvSpPr>
          <p:cNvPr id="120" name="Shape 120"/>
          <p:cNvSpPr txBox="1">
            <a:spLocks noGrp="1"/>
          </p:cNvSpPr>
          <p:nvPr>
            <p:ph type="title" idx="2"/>
          </p:nvPr>
        </p:nvSpPr>
        <p:spPr>
          <a:xfrm>
            <a:off x="5212475" y="2531266"/>
            <a:ext cx="3360300" cy="1326000"/>
          </a:xfrm>
          <a:prstGeom prst="rect">
            <a:avLst/>
          </a:prstGeom>
        </p:spPr>
        <p:txBody>
          <a:bodyPr lIns="91425" tIns="91425" rIns="91425" bIns="91425" anchor="b" anchorCtr="0">
            <a:noAutofit/>
          </a:bodyPr>
          <a:lstStyle/>
          <a:p>
            <a:pPr lvl="0" rtl="0">
              <a:spcBef>
                <a:spcPts val="0"/>
              </a:spcBef>
              <a:buNone/>
            </a:pPr>
            <a:r>
              <a:rPr lang="en" sz="3600" dirty="0">
                <a:solidFill>
                  <a:srgbClr val="FFFF00"/>
                </a:solidFill>
              </a:rPr>
              <a:t>Alexander Calder mobile</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As you can see</a:t>
            </a:r>
          </a:p>
        </p:txBody>
      </p:sp>
      <p:sp>
        <p:nvSpPr>
          <p:cNvPr id="126" name="Shape 12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solidFill>
                  <a:srgbClr val="EFEFEF"/>
                </a:solidFill>
              </a:rPr>
              <a:t>Mobiles consists of a number of rods, from which </a:t>
            </a:r>
            <a:r>
              <a:rPr lang="en" sz="4800" u="sng">
                <a:solidFill>
                  <a:srgbClr val="EFEFEF"/>
                </a:solidFill>
              </a:rPr>
              <a:t>weighted objects</a:t>
            </a:r>
            <a:r>
              <a:rPr lang="en" sz="2400">
                <a:solidFill>
                  <a:srgbClr val="EFEFEF"/>
                </a:solidFill>
              </a:rPr>
              <a:t> or further rods hang. The objects hanging from the rods balance each other, so that the rods remain more or less horizontal. Each rod hangs from only one string, which gives it freedom to rotate.</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Group Project Expectations</a:t>
            </a:r>
          </a:p>
        </p:txBody>
      </p:sp>
      <p:sp>
        <p:nvSpPr>
          <p:cNvPr id="132" name="Shape 13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AutoNum type="arabicPeriod"/>
            </a:pPr>
            <a:r>
              <a:rPr lang="en"/>
              <a:t>Process of making the groups</a:t>
            </a:r>
          </a:p>
          <a:p>
            <a:pPr lvl="0">
              <a:spcBef>
                <a:spcPts val="0"/>
              </a:spcBef>
              <a:buNone/>
            </a:pPr>
            <a:r>
              <a:rPr lang="en"/>
              <a:t>2.</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Group Project Expectations</a:t>
            </a:r>
          </a:p>
        </p:txBody>
      </p:sp>
      <p:sp>
        <p:nvSpPr>
          <p:cNvPr id="138" name="Shape 13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AutoNum type="arabicPeriod"/>
            </a:pPr>
            <a:r>
              <a:rPr lang="en"/>
              <a:t>Process of making the groups</a:t>
            </a:r>
          </a:p>
          <a:p>
            <a:pPr marL="457200" lvl="0" indent="-419100" rtl="0">
              <a:spcBef>
                <a:spcPts val="0"/>
              </a:spcBef>
              <a:buClr>
                <a:schemeClr val="lt1"/>
              </a:buClr>
              <a:buSzPct val="100000"/>
              <a:buFont typeface="Arial"/>
              <a:buAutoNum type="arabicPeriod"/>
            </a:pPr>
            <a:r>
              <a:rPr lang="en"/>
              <a:t>Core Value of Participation (Jumprope)</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Group Project Expectations</a:t>
            </a:r>
          </a:p>
        </p:txBody>
      </p:sp>
      <p:sp>
        <p:nvSpPr>
          <p:cNvPr id="144" name="Shape 14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AutoNum type="arabicPeriod"/>
            </a:pPr>
            <a:r>
              <a:rPr lang="en"/>
              <a:t>Process of making the groups</a:t>
            </a:r>
          </a:p>
          <a:p>
            <a:pPr marL="457200" lvl="0" indent="-419100" rtl="0">
              <a:spcBef>
                <a:spcPts val="0"/>
              </a:spcBef>
              <a:buClr>
                <a:schemeClr val="lt1"/>
              </a:buClr>
              <a:buSzPct val="100000"/>
              <a:buFont typeface="Arial"/>
              <a:buAutoNum type="arabicPeriod"/>
            </a:pPr>
            <a:r>
              <a:rPr lang="en"/>
              <a:t>Core Value of Participation (Jumprope)</a:t>
            </a:r>
          </a:p>
          <a:p>
            <a:pPr marL="457200" lvl="0" indent="-419100" rtl="0">
              <a:spcBef>
                <a:spcPts val="0"/>
              </a:spcBef>
              <a:buClr>
                <a:schemeClr val="lt1"/>
              </a:buClr>
              <a:buSzPct val="100000"/>
              <a:buFont typeface="Arial"/>
              <a:buAutoNum type="arabicPeriod"/>
            </a:pPr>
            <a:r>
              <a:rPr lang="en"/>
              <a:t>Reflection at the end of your group’s ability to stay on task.</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Group Project Expectations</a:t>
            </a:r>
          </a:p>
        </p:txBody>
      </p:sp>
      <p:sp>
        <p:nvSpPr>
          <p:cNvPr id="150" name="Shape 15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AutoNum type="arabicPeriod"/>
            </a:pPr>
            <a:r>
              <a:rPr lang="en"/>
              <a:t>Process of making the groups</a:t>
            </a:r>
          </a:p>
          <a:p>
            <a:pPr marL="457200" lvl="0" indent="-419100" rtl="0">
              <a:spcBef>
                <a:spcPts val="0"/>
              </a:spcBef>
              <a:buClr>
                <a:schemeClr val="lt1"/>
              </a:buClr>
              <a:buSzPct val="100000"/>
              <a:buFont typeface="Arial"/>
              <a:buAutoNum type="arabicPeriod"/>
            </a:pPr>
            <a:r>
              <a:rPr lang="en"/>
              <a:t>Core Value of Participation (Jumprope)</a:t>
            </a:r>
          </a:p>
          <a:p>
            <a:pPr marL="457200" lvl="0" indent="-419100" rtl="0">
              <a:spcBef>
                <a:spcPts val="0"/>
              </a:spcBef>
              <a:buClr>
                <a:schemeClr val="lt1"/>
              </a:buClr>
              <a:buSzPct val="100000"/>
              <a:buFont typeface="Arial"/>
              <a:buAutoNum type="arabicPeriod"/>
            </a:pPr>
            <a:r>
              <a:rPr lang="en"/>
              <a:t>Reflection at the end of your group’s ability to stay on task.</a:t>
            </a:r>
          </a:p>
          <a:p>
            <a:pPr marL="457200" lvl="0" indent="-419100" rtl="0">
              <a:spcBef>
                <a:spcPts val="0"/>
              </a:spcBef>
              <a:buClr>
                <a:schemeClr val="lt1"/>
              </a:buClr>
              <a:buSzPct val="100000"/>
              <a:buFont typeface="Arial"/>
              <a:buAutoNum type="arabicPeriod"/>
            </a:pPr>
            <a:r>
              <a:rPr lang="en"/>
              <a:t>Be mindful of our space together.</a:t>
            </a:r>
          </a:p>
          <a:p>
            <a:pPr marL="457200" lvl="0" indent="-419100" rtl="0">
              <a:spcBef>
                <a:spcPts val="0"/>
              </a:spcBef>
              <a:buClr>
                <a:schemeClr val="lt1"/>
              </a:buClr>
              <a:buFont typeface="Arial"/>
              <a:buAutoNum type="arabicPeriod"/>
            </a:pPr>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1583342"/>
            <a:ext cx="7772400" cy="1159856"/>
          </a:xfrm>
          <a:prstGeom prst="rect">
            <a:avLst/>
          </a:prstGeom>
          <a:solidFill>
            <a:srgbClr val="00FF00"/>
          </a:solidFill>
        </p:spPr>
        <p:txBody>
          <a:bodyPr lIns="91425" tIns="91425" rIns="91425" bIns="91425" anchor="b" anchorCtr="0">
            <a:noAutofit/>
          </a:bodyPr>
          <a:lstStyle/>
          <a:p>
            <a:pPr>
              <a:spcBef>
                <a:spcPts val="0"/>
              </a:spcBef>
              <a:buNone/>
            </a:pPr>
            <a:r>
              <a:rPr lang="en"/>
              <a:t>MOBILES</a:t>
            </a:r>
          </a:p>
        </p:txBody>
      </p:sp>
      <p:sp>
        <p:nvSpPr>
          <p:cNvPr id="37" name="Shape 37"/>
          <p:cNvSpPr txBox="1">
            <a:spLocks noGrp="1"/>
          </p:cNvSpPr>
          <p:nvPr>
            <p:ph type="subTitle" idx="1"/>
          </p:nvPr>
        </p:nvSpPr>
        <p:spPr>
          <a:xfrm>
            <a:off x="685800" y="2840046"/>
            <a:ext cx="7772400" cy="1486499"/>
          </a:xfrm>
          <a:prstGeom prst="rect">
            <a:avLst/>
          </a:prstGeom>
        </p:spPr>
        <p:txBody>
          <a:bodyPr lIns="91425" tIns="91425" rIns="91425" bIns="91425" anchor="t" anchorCtr="0">
            <a:noAutofit/>
          </a:bodyPr>
          <a:lstStyle/>
          <a:p>
            <a:pPr>
              <a:spcBef>
                <a:spcPts val="0"/>
              </a:spcBef>
              <a:buNone/>
            </a:pPr>
            <a:r>
              <a:rPr lang="en"/>
              <a:t>Presented by:  Michael Nowak with support from Abby, Shana, Jade</a:t>
            </a:r>
          </a:p>
        </p:txBody>
      </p:sp>
      <p:sp>
        <p:nvSpPr>
          <p:cNvPr id="38" name="Shape 38"/>
          <p:cNvSpPr txBox="1">
            <a:spLocks noGrp="1"/>
          </p:cNvSpPr>
          <p:nvPr>
            <p:ph type="subTitle" idx="2"/>
          </p:nvPr>
        </p:nvSpPr>
        <p:spPr>
          <a:xfrm>
            <a:off x="685800" y="456898"/>
            <a:ext cx="7772400" cy="1029599"/>
          </a:xfrm>
          <a:prstGeom prst="rect">
            <a:avLst/>
          </a:prstGeom>
        </p:spPr>
        <p:txBody>
          <a:bodyPr lIns="91425" tIns="91425" rIns="91425" bIns="91425" anchor="t" anchorCtr="0">
            <a:noAutofit/>
          </a:bodyPr>
          <a:lstStyle/>
          <a:p>
            <a:pPr rtl="0">
              <a:spcBef>
                <a:spcPts val="0"/>
              </a:spcBef>
              <a:buNone/>
            </a:pPr>
            <a:r>
              <a:rPr lang="en"/>
              <a:t>CASE STUDY</a:t>
            </a:r>
          </a:p>
          <a:p>
            <a:pPr lvl="0" rtl="0">
              <a:spcBef>
                <a:spcPts val="0"/>
              </a:spcBef>
              <a:buNone/>
            </a:pPr>
            <a:r>
              <a:rPr lang="en"/>
              <a:t>OF</a:t>
            </a:r>
          </a:p>
        </p:txBody>
      </p:sp>
      <p:sp>
        <p:nvSpPr>
          <p:cNvPr id="39" name="Shape 39"/>
          <p:cNvSpPr txBox="1">
            <a:spLocks noGrp="1"/>
          </p:cNvSpPr>
          <p:nvPr>
            <p:ph type="ctrTitle" idx="3"/>
          </p:nvPr>
        </p:nvSpPr>
        <p:spPr>
          <a:xfrm>
            <a:off x="0" y="4611750"/>
            <a:ext cx="3552300" cy="539100"/>
          </a:xfrm>
          <a:prstGeom prst="rect">
            <a:avLst/>
          </a:prstGeom>
          <a:solidFill>
            <a:srgbClr val="00FF00"/>
          </a:solidFill>
        </p:spPr>
        <p:txBody>
          <a:bodyPr lIns="91425" tIns="91425" rIns="91425" bIns="91425" anchor="b" anchorCtr="0">
            <a:noAutofit/>
          </a:bodyPr>
          <a:lstStyle/>
          <a:p>
            <a:pPr lvl="0" rtl="0">
              <a:spcBef>
                <a:spcPts val="0"/>
              </a:spcBef>
              <a:buNone/>
            </a:pPr>
            <a:r>
              <a:rPr lang="en" sz="2400"/>
              <a:t>Jan 12</a:t>
            </a:r>
            <a:r>
              <a:rPr lang="en" sz="2400" baseline="30000"/>
              <a:t>th</a:t>
            </a:r>
            <a:r>
              <a:rPr lang="en" sz="2400"/>
              <a:t>, 2015</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Group Project Expectations</a:t>
            </a:r>
          </a:p>
        </p:txBody>
      </p:sp>
      <p:sp>
        <p:nvSpPr>
          <p:cNvPr id="156" name="Shape 15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AutoNum type="arabicPeriod"/>
            </a:pPr>
            <a:r>
              <a:rPr lang="en"/>
              <a:t>Process of making the groups</a:t>
            </a:r>
          </a:p>
          <a:p>
            <a:pPr marL="457200" lvl="0" indent="-419100" rtl="0">
              <a:spcBef>
                <a:spcPts val="0"/>
              </a:spcBef>
              <a:buClr>
                <a:schemeClr val="lt1"/>
              </a:buClr>
              <a:buSzPct val="100000"/>
              <a:buFont typeface="Arial"/>
              <a:buAutoNum type="arabicPeriod"/>
            </a:pPr>
            <a:r>
              <a:rPr lang="en"/>
              <a:t>Core Value of Participation (Jumprope)</a:t>
            </a:r>
          </a:p>
          <a:p>
            <a:pPr marL="457200" lvl="0" indent="-419100" rtl="0">
              <a:spcBef>
                <a:spcPts val="0"/>
              </a:spcBef>
              <a:buClr>
                <a:schemeClr val="lt1"/>
              </a:buClr>
              <a:buSzPct val="100000"/>
              <a:buFont typeface="Arial"/>
              <a:buAutoNum type="arabicPeriod"/>
            </a:pPr>
            <a:r>
              <a:rPr lang="en"/>
              <a:t>Reflection at the end of your group’s ability to stay on task.</a:t>
            </a:r>
          </a:p>
          <a:p>
            <a:pPr marL="457200" lvl="0" indent="-419100" rtl="0">
              <a:spcBef>
                <a:spcPts val="0"/>
              </a:spcBef>
              <a:buClr>
                <a:schemeClr val="lt1"/>
              </a:buClr>
              <a:buSzPct val="100000"/>
              <a:buFont typeface="Arial"/>
              <a:buAutoNum type="arabicPeriod"/>
            </a:pPr>
            <a:r>
              <a:rPr lang="en"/>
              <a:t>Be mindful of our space together.</a:t>
            </a:r>
          </a:p>
          <a:p>
            <a:pPr marL="457200" lvl="0" indent="-419100" rtl="0">
              <a:spcBef>
                <a:spcPts val="0"/>
              </a:spcBef>
              <a:buClr>
                <a:schemeClr val="lt1"/>
              </a:buClr>
              <a:buSzPct val="100000"/>
              <a:buFont typeface="Arial"/>
              <a:buAutoNum type="arabicPeriod"/>
            </a:pPr>
            <a:r>
              <a:rPr lang="en"/>
              <a:t>NO time to lose!  Get into groups NOW.</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Agenda							Jan 12</a:t>
            </a:r>
            <a:r>
              <a:rPr lang="en" baseline="30000"/>
              <a:t>th</a:t>
            </a:r>
            <a:r>
              <a:rPr lang="en"/>
              <a:t>, 2015</a:t>
            </a:r>
          </a:p>
        </p:txBody>
      </p:sp>
      <p:sp>
        <p:nvSpPr>
          <p:cNvPr id="45" name="Shape 45"/>
          <p:cNvSpPr txBox="1">
            <a:spLocks noGrp="1"/>
          </p:cNvSpPr>
          <p:nvPr>
            <p:ph type="body" idx="1"/>
          </p:nvPr>
        </p:nvSpPr>
        <p:spPr>
          <a:xfrm>
            <a:off x="457200" y="1200150"/>
            <a:ext cx="8229600" cy="2510100"/>
          </a:xfrm>
          <a:prstGeom prst="rect">
            <a:avLst/>
          </a:prstGeom>
        </p:spPr>
        <p:txBody>
          <a:bodyPr lIns="91425" tIns="91425" rIns="91425" bIns="91425" anchor="t" anchorCtr="0">
            <a:noAutofit/>
          </a:bodyPr>
          <a:lstStyle/>
          <a:p>
            <a:pPr marL="457200" lvl="0" indent="-381000" rtl="0">
              <a:spcBef>
                <a:spcPts val="0"/>
              </a:spcBef>
              <a:buClr>
                <a:srgbClr val="EFEFEF"/>
              </a:buClr>
              <a:buSzPct val="100000"/>
              <a:buFont typeface="Arial"/>
              <a:buAutoNum type="arabicPeriod"/>
            </a:pPr>
            <a:r>
              <a:rPr lang="en" sz="2400">
                <a:solidFill>
                  <a:srgbClr val="EFEFEF"/>
                </a:solidFill>
              </a:rPr>
              <a:t>LT</a:t>
            </a:r>
          </a:p>
          <a:p>
            <a:pPr marL="457200" lvl="0" indent="-381000" rtl="0">
              <a:spcBef>
                <a:spcPts val="0"/>
              </a:spcBef>
              <a:buClr>
                <a:srgbClr val="EFEFEF"/>
              </a:buClr>
              <a:buSzPct val="100000"/>
              <a:buFont typeface="Arial"/>
              <a:buAutoNum type="arabicPeriod"/>
            </a:pPr>
            <a:r>
              <a:rPr lang="en" sz="2400">
                <a:solidFill>
                  <a:srgbClr val="EFEFEF"/>
                </a:solidFill>
              </a:rPr>
              <a:t>What are mobiles?</a:t>
            </a:r>
          </a:p>
          <a:p>
            <a:pPr marL="457200" lvl="0" indent="-381000" rtl="0">
              <a:spcBef>
                <a:spcPts val="0"/>
              </a:spcBef>
              <a:buClr>
                <a:srgbClr val="EFEFEF"/>
              </a:buClr>
              <a:buSzPct val="100000"/>
              <a:buFont typeface="Arial"/>
              <a:buAutoNum type="arabicPeriod"/>
            </a:pPr>
            <a:r>
              <a:rPr lang="en" sz="2400">
                <a:solidFill>
                  <a:srgbClr val="EFEFEF"/>
                </a:solidFill>
              </a:rPr>
              <a:t>Group project expectations</a:t>
            </a:r>
          </a:p>
          <a:p>
            <a:pPr marL="457200" lvl="0" indent="-381000" rtl="0">
              <a:spcBef>
                <a:spcPts val="0"/>
              </a:spcBef>
              <a:buClr>
                <a:srgbClr val="EFEFEF"/>
              </a:buClr>
              <a:buSzPct val="100000"/>
              <a:buFont typeface="Arial"/>
              <a:buAutoNum type="arabicPeriod"/>
            </a:pPr>
            <a:r>
              <a:rPr lang="en" sz="2400">
                <a:solidFill>
                  <a:srgbClr val="EFEFEF"/>
                </a:solidFill>
              </a:rPr>
              <a:t>Move into groups</a:t>
            </a:r>
          </a:p>
          <a:p>
            <a:pPr marL="457200" lvl="0" indent="-381000" rtl="0">
              <a:spcBef>
                <a:spcPts val="0"/>
              </a:spcBef>
              <a:buClr>
                <a:srgbClr val="EFEFEF"/>
              </a:buClr>
              <a:buSzPct val="100000"/>
              <a:buFont typeface="Arial"/>
              <a:buAutoNum type="arabicPeriod"/>
            </a:pPr>
            <a:r>
              <a:rPr lang="en" sz="2400">
                <a:solidFill>
                  <a:srgbClr val="EFEFEF"/>
                </a:solidFill>
              </a:rPr>
              <a:t>Weigh objects</a:t>
            </a:r>
          </a:p>
          <a:p>
            <a:pPr marL="457200" lvl="0" indent="-381000" rtl="0">
              <a:spcBef>
                <a:spcPts val="0"/>
              </a:spcBef>
              <a:buClr>
                <a:srgbClr val="EFEFEF"/>
              </a:buClr>
              <a:buSzPct val="100000"/>
              <a:buFont typeface="Arial"/>
              <a:buAutoNum type="arabicPeriod"/>
            </a:pPr>
            <a:r>
              <a:rPr lang="en" sz="2400">
                <a:solidFill>
                  <a:srgbClr val="EFEFEF"/>
                </a:solidFill>
              </a:rPr>
              <a:t>LEAVE NO TRACE (including putting desks back)</a:t>
            </a:r>
          </a:p>
          <a:p>
            <a:pPr>
              <a:spcBef>
                <a:spcPts val="0"/>
              </a:spcBef>
              <a:buNone/>
            </a:pPr>
            <a:endParaRPr sz="2400">
              <a:solidFill>
                <a:srgbClr val="EFEFEF"/>
              </a:solidFill>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1150950"/>
            <a:ext cx="8229600" cy="2598599"/>
          </a:xfrm>
          <a:prstGeom prst="rect">
            <a:avLst/>
          </a:prstGeom>
        </p:spPr>
        <p:txBody>
          <a:bodyPr lIns="91425" tIns="91425" rIns="91425" bIns="91425" anchor="b" anchorCtr="0">
            <a:noAutofit/>
          </a:bodyPr>
          <a:lstStyle/>
          <a:p>
            <a:pPr rtl="0">
              <a:spcBef>
                <a:spcPts val="0"/>
              </a:spcBef>
              <a:buNone/>
            </a:pPr>
            <a:r>
              <a:rPr lang="en" dirty="0"/>
              <a:t>LT:  I can identify and define mobiles.</a:t>
            </a:r>
          </a:p>
          <a:p>
            <a:pPr lvl="0" rtl="0">
              <a:spcBef>
                <a:spcPts val="0"/>
              </a:spcBef>
              <a:buNone/>
            </a:pPr>
            <a:r>
              <a:rPr lang="en" dirty="0"/>
              <a:t>LT:  I can articulate the expectations and outcomes of this case study.</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What is a mobile?</a:t>
            </a:r>
          </a:p>
        </p:txBody>
      </p:sp>
      <p:sp>
        <p:nvSpPr>
          <p:cNvPr id="56" name="Shape 5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solidFill>
                  <a:srgbClr val="EFEFEF"/>
                </a:solidFill>
              </a:rPr>
              <a:t>A </a:t>
            </a:r>
            <a:r>
              <a:rPr lang="en" sz="2400" b="1">
                <a:solidFill>
                  <a:srgbClr val="EFEFEF"/>
                </a:solidFill>
              </a:rPr>
              <a:t>mobile</a:t>
            </a:r>
            <a:r>
              <a:rPr lang="en" sz="2400">
                <a:solidFill>
                  <a:srgbClr val="EFEFEF"/>
                </a:solidFill>
              </a:rPr>
              <a:t> is a type of </a:t>
            </a:r>
            <a:r>
              <a:rPr lang="en" sz="2400">
                <a:solidFill>
                  <a:srgbClr val="EFEFEF"/>
                </a:solidFill>
                <a:hlinkClick r:id="rId3"/>
              </a:rPr>
              <a:t>kinetic sculpture</a:t>
            </a:r>
            <a:r>
              <a:rPr lang="en" sz="2400">
                <a:solidFill>
                  <a:srgbClr val="EFEFEF"/>
                </a:solidFill>
              </a:rPr>
              <a:t> constructed to take advantage of the principle of equilibrium.</a:t>
            </a:r>
          </a:p>
          <a:p>
            <a:pPr lvl="0" rtl="0">
              <a:spcBef>
                <a:spcPts val="0"/>
              </a:spcBef>
              <a:buNone/>
            </a:pPr>
            <a:endParaRPr sz="2400">
              <a:solidFill>
                <a:srgbClr val="EFEFEF"/>
              </a:solidFill>
            </a:endParaRPr>
          </a:p>
          <a:p>
            <a:pPr lvl="0" rtl="0">
              <a:spcBef>
                <a:spcPts val="0"/>
              </a:spcBef>
              <a:buNone/>
            </a:pPr>
            <a:endParaRPr sz="2400">
              <a:solidFill>
                <a:srgbClr val="EFEFEF"/>
              </a:solidFill>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What is a mobile?</a:t>
            </a:r>
          </a:p>
        </p:txBody>
      </p:sp>
      <p:sp>
        <p:nvSpPr>
          <p:cNvPr id="62" name="Shape 62"/>
          <p:cNvSpPr txBox="1">
            <a:spLocks noGrp="1"/>
          </p:cNvSpPr>
          <p:nvPr>
            <p:ph type="body" idx="1"/>
          </p:nvPr>
        </p:nvSpPr>
        <p:spPr>
          <a:xfrm>
            <a:off x="457200" y="1200150"/>
            <a:ext cx="8229600" cy="1171500"/>
          </a:xfrm>
          <a:prstGeom prst="rect">
            <a:avLst/>
          </a:prstGeom>
        </p:spPr>
        <p:txBody>
          <a:bodyPr lIns="91425" tIns="91425" rIns="91425" bIns="91425" anchor="t" anchorCtr="0">
            <a:noAutofit/>
          </a:bodyPr>
          <a:lstStyle/>
          <a:p>
            <a:pPr lvl="0" rtl="0">
              <a:spcBef>
                <a:spcPts val="0"/>
              </a:spcBef>
              <a:buNone/>
            </a:pPr>
            <a:r>
              <a:rPr lang="en" sz="2400">
                <a:solidFill>
                  <a:srgbClr val="EFEFEF"/>
                </a:solidFill>
              </a:rPr>
              <a:t>A </a:t>
            </a:r>
            <a:r>
              <a:rPr lang="en" sz="2400" b="1" u="sng">
                <a:solidFill>
                  <a:srgbClr val="EFEFEF"/>
                </a:solidFill>
              </a:rPr>
              <a:t>mobile</a:t>
            </a:r>
            <a:r>
              <a:rPr lang="en" sz="2400">
                <a:solidFill>
                  <a:srgbClr val="EFEFEF"/>
                </a:solidFill>
              </a:rPr>
              <a:t> is a type of </a:t>
            </a:r>
            <a:r>
              <a:rPr lang="en" sz="2400" u="sng">
                <a:solidFill>
                  <a:srgbClr val="EFEFEF"/>
                </a:solidFill>
                <a:hlinkClick r:id="rId3"/>
              </a:rPr>
              <a:t>kinetic</a:t>
            </a:r>
            <a:r>
              <a:rPr lang="en" sz="2400">
                <a:solidFill>
                  <a:srgbClr val="EFEFEF"/>
                </a:solidFill>
                <a:hlinkClick r:id="rId3"/>
              </a:rPr>
              <a:t> sculpture</a:t>
            </a:r>
            <a:r>
              <a:rPr lang="en" sz="2400">
                <a:solidFill>
                  <a:srgbClr val="EFEFEF"/>
                </a:solidFill>
              </a:rPr>
              <a:t> constructed to take advantage of the principle of </a:t>
            </a:r>
            <a:r>
              <a:rPr lang="en" sz="2400" u="sng">
                <a:solidFill>
                  <a:srgbClr val="EFEFEF"/>
                </a:solidFill>
              </a:rPr>
              <a:t>equilibrium</a:t>
            </a:r>
            <a:r>
              <a:rPr lang="en" sz="2400">
                <a:solidFill>
                  <a:srgbClr val="EFEFEF"/>
                </a:solidFill>
              </a:rPr>
              <a:t>.</a:t>
            </a:r>
          </a:p>
          <a:p>
            <a:pPr lvl="0" rtl="0">
              <a:spcBef>
                <a:spcPts val="0"/>
              </a:spcBef>
              <a:buNone/>
            </a:pPr>
            <a:endParaRPr sz="2400">
              <a:solidFill>
                <a:srgbClr val="EFEFEF"/>
              </a:solidFill>
            </a:endParaRPr>
          </a:p>
          <a:p>
            <a:pPr lvl="0" rtl="0">
              <a:spcBef>
                <a:spcPts val="0"/>
              </a:spcBef>
              <a:buNone/>
            </a:pPr>
            <a:endParaRPr sz="2400">
              <a:solidFill>
                <a:srgbClr val="EFEFEF"/>
              </a:solidFill>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What is a mobile?</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solidFill>
                  <a:srgbClr val="EFEFEF"/>
                </a:solidFill>
              </a:rPr>
              <a:t>A </a:t>
            </a:r>
            <a:r>
              <a:rPr lang="en" sz="2400" b="1">
                <a:solidFill>
                  <a:srgbClr val="EFEFEF"/>
                </a:solidFill>
              </a:rPr>
              <a:t>mobile</a:t>
            </a:r>
            <a:r>
              <a:rPr lang="en" sz="2400">
                <a:solidFill>
                  <a:srgbClr val="EFEFEF"/>
                </a:solidFill>
              </a:rPr>
              <a:t> is a type of </a:t>
            </a:r>
            <a:r>
              <a:rPr lang="en" sz="2400">
                <a:solidFill>
                  <a:srgbClr val="EFEFEF"/>
                </a:solidFill>
                <a:hlinkClick r:id="rId3"/>
              </a:rPr>
              <a:t>kinetic sculpture</a:t>
            </a:r>
            <a:r>
              <a:rPr lang="en" sz="2400">
                <a:solidFill>
                  <a:srgbClr val="EFEFEF"/>
                </a:solidFill>
              </a:rPr>
              <a:t> constructed to take advantage of the principle of equilibrium.</a:t>
            </a:r>
          </a:p>
          <a:p>
            <a:pPr lvl="0" rtl="0">
              <a:spcBef>
                <a:spcPts val="0"/>
              </a:spcBef>
              <a:buNone/>
            </a:pPr>
            <a:endParaRPr sz="2400">
              <a:solidFill>
                <a:srgbClr val="EFEFEF"/>
              </a:solidFill>
            </a:endParaRPr>
          </a:p>
          <a:p>
            <a:pPr lvl="0" rtl="0">
              <a:spcBef>
                <a:spcPts val="0"/>
              </a:spcBef>
              <a:buNone/>
            </a:pPr>
            <a:endParaRPr sz="2400">
              <a:solidFill>
                <a:srgbClr val="EFEFEF"/>
              </a:solidFill>
            </a:endParaRPr>
          </a:p>
        </p:txBody>
      </p:sp>
      <p:pic>
        <p:nvPicPr>
          <p:cNvPr id="69" name="Shape 69"/>
          <p:cNvPicPr preferRelativeResize="0"/>
          <p:nvPr/>
        </p:nvPicPr>
        <p:blipFill>
          <a:blip r:embed="rId4">
            <a:alphaModFix/>
          </a:blip>
          <a:stretch>
            <a:fillRect/>
          </a:stretch>
        </p:blipFill>
        <p:spPr>
          <a:xfrm>
            <a:off x="580975" y="2234150"/>
            <a:ext cx="3787599" cy="1422975"/>
          </a:xfrm>
          <a:prstGeom prst="rect">
            <a:avLst/>
          </a:prstGeom>
          <a:noFill/>
          <a:ln>
            <a:noFill/>
          </a:ln>
        </p:spPr>
      </p:pic>
      <p:pic>
        <p:nvPicPr>
          <p:cNvPr id="70" name="Shape 70"/>
          <p:cNvPicPr preferRelativeResize="0"/>
          <p:nvPr/>
        </p:nvPicPr>
        <p:blipFill>
          <a:blip r:embed="rId5">
            <a:alphaModFix/>
          </a:blip>
          <a:stretch>
            <a:fillRect/>
          </a:stretch>
        </p:blipFill>
        <p:spPr>
          <a:xfrm>
            <a:off x="4451450" y="2234150"/>
            <a:ext cx="4235350" cy="1578075"/>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Remember these as a baby?</a:t>
            </a:r>
          </a:p>
        </p:txBody>
      </p:sp>
      <p:pic>
        <p:nvPicPr>
          <p:cNvPr id="77" name="Shape 77"/>
          <p:cNvPicPr preferRelativeResize="0"/>
          <p:nvPr/>
        </p:nvPicPr>
        <p:blipFill>
          <a:blip r:embed="rId3">
            <a:alphaModFix/>
          </a:blip>
          <a:stretch>
            <a:fillRect/>
          </a:stretch>
        </p:blipFill>
        <p:spPr>
          <a:xfrm>
            <a:off x="3177849" y="1233862"/>
            <a:ext cx="5508951" cy="3658274"/>
          </a:xfrm>
          <a:prstGeom prst="rect">
            <a:avLst/>
          </a:prstGeom>
          <a:noFill/>
          <a:ln>
            <a:noFill/>
          </a:ln>
        </p:spPr>
      </p:pic>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Remember these as a baby?</a:t>
            </a:r>
          </a:p>
        </p:txBody>
      </p:sp>
      <p:sp>
        <p:nvSpPr>
          <p:cNvPr id="83" name="Shape 8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t>These are </a:t>
            </a:r>
          </a:p>
          <a:p>
            <a:pPr lvl="0" rtl="0">
              <a:spcBef>
                <a:spcPts val="0"/>
              </a:spcBef>
              <a:buNone/>
            </a:pPr>
            <a:r>
              <a:rPr lang="en"/>
              <a:t>mobiles!</a:t>
            </a:r>
          </a:p>
        </p:txBody>
      </p:sp>
      <p:pic>
        <p:nvPicPr>
          <p:cNvPr id="84" name="Shape 84"/>
          <p:cNvPicPr preferRelativeResize="0"/>
          <p:nvPr/>
        </p:nvPicPr>
        <p:blipFill>
          <a:blip r:embed="rId3">
            <a:alphaModFix/>
          </a:blip>
          <a:stretch>
            <a:fillRect/>
          </a:stretch>
        </p:blipFill>
        <p:spPr>
          <a:xfrm>
            <a:off x="3177849" y="1233862"/>
            <a:ext cx="5508951" cy="3658274"/>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458</Words>
  <Application>Microsoft Macintosh PowerPoint</Application>
  <PresentationFormat>On-screen Show (16:9)</PresentationFormat>
  <Paragraphs>73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dark-gradient</vt:lpstr>
      <vt:lpstr>      CASE STUDY OF MOBILES Layout of the next/last two weeks</vt:lpstr>
      <vt:lpstr>MOBILES</vt:lpstr>
      <vt:lpstr>Agenda       Jan 12th, 2015</vt:lpstr>
      <vt:lpstr>LT:  I can identify and define mobiles. LT:  I can articulate the expectations and outcomes of this case study.</vt:lpstr>
      <vt:lpstr>What is a mobile?</vt:lpstr>
      <vt:lpstr>What is a mobile?</vt:lpstr>
      <vt:lpstr>What is a mobile?</vt:lpstr>
      <vt:lpstr>Remember these as a baby?</vt:lpstr>
      <vt:lpstr>Remember these as a baby?</vt:lpstr>
      <vt:lpstr>The History of Mobiles</vt:lpstr>
      <vt:lpstr>The History of Mobiles</vt:lpstr>
      <vt:lpstr>Here is an another example of a mobile:</vt:lpstr>
      <vt:lpstr>MORE MOBILES!!!!</vt:lpstr>
      <vt:lpstr>@ JFK airport </vt:lpstr>
      <vt:lpstr>As you can see</vt:lpstr>
      <vt:lpstr>Group Project Expectations</vt:lpstr>
      <vt:lpstr>Group Project Expectations</vt:lpstr>
      <vt:lpstr>Group Project Expectations</vt:lpstr>
      <vt:lpstr>Group Project Expectations</vt:lpstr>
      <vt:lpstr>Group Project Expectations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CASE STUDY OF MOBILES Layout of the next/last two weeks</dc:title>
  <cp:lastModifiedBy>User</cp:lastModifiedBy>
  <cp:revision>3</cp:revision>
  <dcterms:modified xsi:type="dcterms:W3CDTF">2015-01-17T01:56:17Z</dcterms:modified>
</cp:coreProperties>
</file>